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1" r:id="rId1"/>
  </p:sldMasterIdLst>
  <p:notesMasterIdLst>
    <p:notesMasterId r:id="rId117"/>
  </p:notesMasterIdLst>
  <p:handoutMasterIdLst>
    <p:handoutMasterId r:id="rId118"/>
  </p:handoutMasterIdLst>
  <p:sldIdLst>
    <p:sldId id="331" r:id="rId2"/>
    <p:sldId id="332" r:id="rId3"/>
    <p:sldId id="426" r:id="rId4"/>
    <p:sldId id="317" r:id="rId5"/>
    <p:sldId id="447" r:id="rId6"/>
    <p:sldId id="434" r:id="rId7"/>
    <p:sldId id="441" r:id="rId8"/>
    <p:sldId id="259" r:id="rId9"/>
    <p:sldId id="407" r:id="rId10"/>
    <p:sldId id="469" r:id="rId11"/>
    <p:sldId id="442" r:id="rId12"/>
    <p:sldId id="260" r:id="rId13"/>
    <p:sldId id="261" r:id="rId14"/>
    <p:sldId id="319" r:id="rId15"/>
    <p:sldId id="262" r:id="rId16"/>
    <p:sldId id="263" r:id="rId17"/>
    <p:sldId id="333" r:id="rId18"/>
    <p:sldId id="443" r:id="rId19"/>
    <p:sldId id="463" r:id="rId20"/>
    <p:sldId id="357" r:id="rId21"/>
    <p:sldId id="427" r:id="rId22"/>
    <p:sldId id="408" r:id="rId23"/>
    <p:sldId id="444" r:id="rId24"/>
    <p:sldId id="320" r:id="rId25"/>
    <p:sldId id="409" r:id="rId26"/>
    <p:sldId id="445" r:id="rId27"/>
    <p:sldId id="267" r:id="rId28"/>
    <p:sldId id="448" r:id="rId29"/>
    <p:sldId id="413" r:id="rId30"/>
    <p:sldId id="268" r:id="rId31"/>
    <p:sldId id="449" r:id="rId32"/>
    <p:sldId id="384" r:id="rId33"/>
    <p:sldId id="383" r:id="rId34"/>
    <p:sldId id="337" r:id="rId35"/>
    <p:sldId id="338" r:id="rId36"/>
    <p:sldId id="339" r:id="rId37"/>
    <p:sldId id="450" r:id="rId38"/>
    <p:sldId id="451" r:id="rId39"/>
    <p:sldId id="277" r:id="rId40"/>
    <p:sldId id="470" r:id="rId41"/>
    <p:sldId id="466" r:id="rId42"/>
    <p:sldId id="452" r:id="rId43"/>
    <p:sldId id="440" r:id="rId44"/>
    <p:sldId id="336" r:id="rId45"/>
    <p:sldId id="453" r:id="rId46"/>
    <p:sldId id="454" r:id="rId47"/>
    <p:sldId id="432" r:id="rId48"/>
    <p:sldId id="455" r:id="rId49"/>
    <p:sldId id="456" r:id="rId50"/>
    <p:sldId id="460" r:id="rId51"/>
    <p:sldId id="467" r:id="rId52"/>
    <p:sldId id="465" r:id="rId53"/>
    <p:sldId id="281" r:id="rId54"/>
    <p:sldId id="457" r:id="rId55"/>
    <p:sldId id="283" r:id="rId56"/>
    <p:sldId id="458" r:id="rId57"/>
    <p:sldId id="411" r:id="rId58"/>
    <p:sldId id="286" r:id="rId59"/>
    <p:sldId id="287" r:id="rId60"/>
    <p:sldId id="341" r:id="rId61"/>
    <p:sldId id="289" r:id="rId62"/>
    <p:sldId id="353" r:id="rId63"/>
    <p:sldId id="290" r:id="rId64"/>
    <p:sldId id="291" r:id="rId65"/>
    <p:sldId id="292" r:id="rId66"/>
    <p:sldId id="293" r:id="rId67"/>
    <p:sldId id="321" r:id="rId68"/>
    <p:sldId id="294" r:id="rId69"/>
    <p:sldId id="295" r:id="rId70"/>
    <p:sldId id="296" r:id="rId71"/>
    <p:sldId id="436" r:id="rId72"/>
    <p:sldId id="297" r:id="rId73"/>
    <p:sldId id="300" r:id="rId74"/>
    <p:sldId id="459" r:id="rId75"/>
    <p:sldId id="412" r:id="rId76"/>
    <p:sldId id="388" r:id="rId77"/>
    <p:sldId id="414" r:id="rId78"/>
    <p:sldId id="415" r:id="rId79"/>
    <p:sldId id="474" r:id="rId80"/>
    <p:sldId id="475" r:id="rId81"/>
    <p:sldId id="304" r:id="rId82"/>
    <p:sldId id="437" r:id="rId83"/>
    <p:sldId id="461" r:id="rId84"/>
    <p:sldId id="418" r:id="rId85"/>
    <p:sldId id="419" r:id="rId86"/>
    <p:sldId id="420" r:id="rId87"/>
    <p:sldId id="421" r:id="rId88"/>
    <p:sldId id="471" r:id="rId89"/>
    <p:sldId id="472" r:id="rId90"/>
    <p:sldId id="473" r:id="rId91"/>
    <p:sldId id="416" r:id="rId92"/>
    <p:sldId id="305" r:id="rId93"/>
    <p:sldId id="322" r:id="rId94"/>
    <p:sldId id="306" r:id="rId95"/>
    <p:sldId id="343" r:id="rId96"/>
    <p:sldId id="344" r:id="rId97"/>
    <p:sldId id="462" r:id="rId98"/>
    <p:sldId id="307" r:id="rId99"/>
    <p:sldId id="438" r:id="rId100"/>
    <p:sldId id="377" r:id="rId101"/>
    <p:sldId id="308" r:id="rId102"/>
    <p:sldId id="364" r:id="rId103"/>
    <p:sldId id="323" r:id="rId104"/>
    <p:sldId id="310" r:id="rId105"/>
    <p:sldId id="311" r:id="rId106"/>
    <p:sldId id="348" r:id="rId107"/>
    <p:sldId id="403" r:id="rId108"/>
    <p:sldId id="405" r:id="rId109"/>
    <p:sldId id="478" r:id="rId110"/>
    <p:sldId id="439" r:id="rId111"/>
    <p:sldId id="476" r:id="rId112"/>
    <p:sldId id="477" r:id="rId113"/>
    <p:sldId id="312" r:id="rId114"/>
    <p:sldId id="479" r:id="rId115"/>
    <p:sldId id="350" r:id="rId116"/>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Rockwell"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Rockwell"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Rockwell"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Rockwell"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Rockwell" pitchFamily="18" charset="0"/>
        <a:ea typeface="+mn-ea"/>
        <a:cs typeface="Arial" pitchFamily="34" charset="0"/>
      </a:defRPr>
    </a:lvl5pPr>
    <a:lvl6pPr marL="2286000" algn="l" defTabSz="914400" rtl="0" eaLnBrk="1" latinLnBrk="0" hangingPunct="1">
      <a:defRPr kern="1200">
        <a:solidFill>
          <a:schemeClr val="tx1"/>
        </a:solidFill>
        <a:latin typeface="Rockwell" pitchFamily="18" charset="0"/>
        <a:ea typeface="+mn-ea"/>
        <a:cs typeface="Arial" pitchFamily="34" charset="0"/>
      </a:defRPr>
    </a:lvl6pPr>
    <a:lvl7pPr marL="2743200" algn="l" defTabSz="914400" rtl="0" eaLnBrk="1" latinLnBrk="0" hangingPunct="1">
      <a:defRPr kern="1200">
        <a:solidFill>
          <a:schemeClr val="tx1"/>
        </a:solidFill>
        <a:latin typeface="Rockwell" pitchFamily="18" charset="0"/>
        <a:ea typeface="+mn-ea"/>
        <a:cs typeface="Arial" pitchFamily="34" charset="0"/>
      </a:defRPr>
    </a:lvl7pPr>
    <a:lvl8pPr marL="3200400" algn="l" defTabSz="914400" rtl="0" eaLnBrk="1" latinLnBrk="0" hangingPunct="1">
      <a:defRPr kern="1200">
        <a:solidFill>
          <a:schemeClr val="tx1"/>
        </a:solidFill>
        <a:latin typeface="Rockwell" pitchFamily="18" charset="0"/>
        <a:ea typeface="+mn-ea"/>
        <a:cs typeface="Arial" pitchFamily="34" charset="0"/>
      </a:defRPr>
    </a:lvl8pPr>
    <a:lvl9pPr marL="3657600" algn="l" defTabSz="914400" rtl="0" eaLnBrk="1" latinLnBrk="0" hangingPunct="1">
      <a:defRPr kern="1200">
        <a:solidFill>
          <a:schemeClr val="tx1"/>
        </a:solidFill>
        <a:latin typeface="Rockwell" pitchFamily="18" charset="0"/>
        <a:ea typeface="+mn-ea"/>
        <a:cs typeface="Arial" pitchFamily="34" charset="0"/>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guide id="3" orient="horz" pos="2160" userDrawn="1">
          <p15:clr>
            <a:srgbClr val="A4A3A4"/>
          </p15:clr>
        </p15:guide>
        <p15:guide id="4" pos="3940" userDrawn="1">
          <p15:clr>
            <a:srgbClr val="A4A3A4"/>
          </p15:clr>
        </p15:guide>
        <p15:guide id="5" pos="4056" userDrawn="1">
          <p15:clr>
            <a:srgbClr val="A4A3A4"/>
          </p15:clr>
        </p15:guide>
        <p15:guide id="6" orient="horz" pos="2614" userDrawn="1">
          <p15:clr>
            <a:srgbClr val="A4A3A4"/>
          </p15:clr>
        </p15:guide>
        <p15:guide id="7" orient="horz" pos="35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0"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C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364" autoAdjust="0"/>
  </p:normalViewPr>
  <p:slideViewPr>
    <p:cSldViewPr snapToGrid="0">
      <p:cViewPr varScale="1">
        <p:scale>
          <a:sx n="115" d="100"/>
          <a:sy n="115" d="100"/>
        </p:scale>
        <p:origin x="378" y="114"/>
      </p:cViewPr>
      <p:guideLst>
        <p:guide orient="horz" pos="2183"/>
        <p:guide pos="3840"/>
        <p:guide orient="horz" pos="2160"/>
        <p:guide pos="3940"/>
        <p:guide pos="4056"/>
        <p:guide orient="horz" pos="2614"/>
        <p:guide orient="horz" pos="353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95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86E94-9454-4E85-A034-BA186589751C}" type="doc">
      <dgm:prSet loTypeId="urn:microsoft.com/office/officeart/2005/8/layout/chevron1" loCatId="process" qsTypeId="urn:microsoft.com/office/officeart/2005/8/quickstyle/simple1" qsCatId="simple" csTypeId="urn:microsoft.com/office/officeart/2005/8/colors/accent1_2" csCatId="accent1" phldr="1"/>
      <dgm:spPr/>
    </dgm:pt>
    <dgm:pt modelId="{FA0445AC-A4C9-4141-8048-D97731E1AFE5}">
      <dgm:prSet phldrT="[Text]"/>
      <dgm:spPr/>
      <dgm:t>
        <a:bodyPr/>
        <a:lstStyle/>
        <a:p>
          <a:r>
            <a:rPr lang="el-GR" dirty="0"/>
            <a:t>09:45</a:t>
          </a:r>
          <a:endParaRPr lang="en-US" dirty="0"/>
        </a:p>
      </dgm:t>
    </dgm:pt>
    <dgm:pt modelId="{7B8A153D-54FC-4F12-95C2-1FAAD0A1F3F8}" type="parTrans" cxnId="{1B853A80-F250-4515-9E90-EFE625E7C0DE}">
      <dgm:prSet/>
      <dgm:spPr/>
      <dgm:t>
        <a:bodyPr/>
        <a:lstStyle/>
        <a:p>
          <a:endParaRPr lang="en-US"/>
        </a:p>
      </dgm:t>
    </dgm:pt>
    <dgm:pt modelId="{96EE7C15-EEC3-4340-A08F-81FF3764F99D}" type="sibTrans" cxnId="{1B853A80-F250-4515-9E90-EFE625E7C0DE}">
      <dgm:prSet/>
      <dgm:spPr/>
      <dgm:t>
        <a:bodyPr/>
        <a:lstStyle/>
        <a:p>
          <a:endParaRPr lang="en-US"/>
        </a:p>
      </dgm:t>
    </dgm:pt>
    <dgm:pt modelId="{CA4263E9-3F2D-4EEA-A68D-5D4339FFDCE7}">
      <dgm:prSet phldrT="[Text]"/>
      <dgm:spPr/>
      <dgm:t>
        <a:bodyPr/>
        <a:lstStyle/>
        <a:p>
          <a:r>
            <a:rPr lang="el-GR" dirty="0"/>
            <a:t>11:45</a:t>
          </a:r>
          <a:endParaRPr lang="en-US" dirty="0"/>
        </a:p>
      </dgm:t>
    </dgm:pt>
    <dgm:pt modelId="{7BFEF294-B778-4E4C-82ED-A04F4AE36F57}" type="parTrans" cxnId="{98419669-057B-4AFC-80BF-4CE391F82318}">
      <dgm:prSet/>
      <dgm:spPr/>
      <dgm:t>
        <a:bodyPr/>
        <a:lstStyle/>
        <a:p>
          <a:endParaRPr lang="en-US"/>
        </a:p>
      </dgm:t>
    </dgm:pt>
    <dgm:pt modelId="{2B72A7DB-6735-4331-97B0-4A7E1C2894B7}" type="sibTrans" cxnId="{98419669-057B-4AFC-80BF-4CE391F82318}">
      <dgm:prSet/>
      <dgm:spPr/>
      <dgm:t>
        <a:bodyPr/>
        <a:lstStyle/>
        <a:p>
          <a:endParaRPr lang="en-US"/>
        </a:p>
      </dgm:t>
    </dgm:pt>
    <dgm:pt modelId="{ADD4E53D-DC7F-4D8E-8DAB-A9B6E1898E54}">
      <dgm:prSet phldrT="[Text]"/>
      <dgm:spPr/>
      <dgm:t>
        <a:bodyPr/>
        <a:lstStyle/>
        <a:p>
          <a:r>
            <a:rPr lang="el-GR" dirty="0"/>
            <a:t>14:45</a:t>
          </a:r>
          <a:endParaRPr lang="en-US" dirty="0"/>
        </a:p>
      </dgm:t>
    </dgm:pt>
    <dgm:pt modelId="{1FB056D4-8977-43A7-8C9F-822D45CEE9CF}" type="parTrans" cxnId="{64647836-A92D-422A-8B9B-D73FDC90448E}">
      <dgm:prSet/>
      <dgm:spPr/>
      <dgm:t>
        <a:bodyPr/>
        <a:lstStyle/>
        <a:p>
          <a:endParaRPr lang="en-US"/>
        </a:p>
      </dgm:t>
    </dgm:pt>
    <dgm:pt modelId="{388E4C84-D396-4615-8596-78A2C017ED8B}" type="sibTrans" cxnId="{64647836-A92D-422A-8B9B-D73FDC90448E}">
      <dgm:prSet/>
      <dgm:spPr/>
      <dgm:t>
        <a:bodyPr/>
        <a:lstStyle/>
        <a:p>
          <a:endParaRPr lang="en-US"/>
        </a:p>
      </dgm:t>
    </dgm:pt>
    <dgm:pt modelId="{DFBA93ED-C750-46A4-B689-251A6D2D2495}" type="pres">
      <dgm:prSet presAssocID="{14A86E94-9454-4E85-A034-BA186589751C}" presName="Name0" presStyleCnt="0">
        <dgm:presLayoutVars>
          <dgm:dir/>
          <dgm:animLvl val="lvl"/>
          <dgm:resizeHandles val="exact"/>
        </dgm:presLayoutVars>
      </dgm:prSet>
      <dgm:spPr/>
    </dgm:pt>
    <dgm:pt modelId="{4FF39FD7-9446-42A0-B123-00A52A1900D1}" type="pres">
      <dgm:prSet presAssocID="{FA0445AC-A4C9-4141-8048-D97731E1AFE5}" presName="parTxOnly" presStyleLbl="node1" presStyleIdx="0" presStyleCnt="3">
        <dgm:presLayoutVars>
          <dgm:chMax val="0"/>
          <dgm:chPref val="0"/>
          <dgm:bulletEnabled val="1"/>
        </dgm:presLayoutVars>
      </dgm:prSet>
      <dgm:spPr/>
      <dgm:t>
        <a:bodyPr/>
        <a:lstStyle/>
        <a:p>
          <a:endParaRPr lang="en-US"/>
        </a:p>
      </dgm:t>
    </dgm:pt>
    <dgm:pt modelId="{5AD0F36B-E5E1-4ABD-9A47-95C7F0482275}" type="pres">
      <dgm:prSet presAssocID="{96EE7C15-EEC3-4340-A08F-81FF3764F99D}" presName="parTxOnlySpace" presStyleCnt="0"/>
      <dgm:spPr/>
    </dgm:pt>
    <dgm:pt modelId="{3FB4F2E9-5E28-4C3E-8341-D77E20EF3722}" type="pres">
      <dgm:prSet presAssocID="{CA4263E9-3F2D-4EEA-A68D-5D4339FFDCE7}" presName="parTxOnly" presStyleLbl="node1" presStyleIdx="1" presStyleCnt="3">
        <dgm:presLayoutVars>
          <dgm:chMax val="0"/>
          <dgm:chPref val="0"/>
          <dgm:bulletEnabled val="1"/>
        </dgm:presLayoutVars>
      </dgm:prSet>
      <dgm:spPr/>
      <dgm:t>
        <a:bodyPr/>
        <a:lstStyle/>
        <a:p>
          <a:endParaRPr lang="en-US"/>
        </a:p>
      </dgm:t>
    </dgm:pt>
    <dgm:pt modelId="{B94D0B0D-3331-42DB-8C5D-4A2251EF0772}" type="pres">
      <dgm:prSet presAssocID="{2B72A7DB-6735-4331-97B0-4A7E1C2894B7}" presName="parTxOnlySpace" presStyleCnt="0"/>
      <dgm:spPr/>
    </dgm:pt>
    <dgm:pt modelId="{890029A4-BF72-434E-81D6-C5521B280041}" type="pres">
      <dgm:prSet presAssocID="{ADD4E53D-DC7F-4D8E-8DAB-A9B6E1898E54}" presName="parTxOnly" presStyleLbl="node1" presStyleIdx="2" presStyleCnt="3">
        <dgm:presLayoutVars>
          <dgm:chMax val="0"/>
          <dgm:chPref val="0"/>
          <dgm:bulletEnabled val="1"/>
        </dgm:presLayoutVars>
      </dgm:prSet>
      <dgm:spPr/>
      <dgm:t>
        <a:bodyPr/>
        <a:lstStyle/>
        <a:p>
          <a:endParaRPr lang="en-US"/>
        </a:p>
      </dgm:t>
    </dgm:pt>
  </dgm:ptLst>
  <dgm:cxnLst>
    <dgm:cxn modelId="{4080E268-485C-4DA7-AECA-4ABB13915AB8}" type="presOf" srcId="{FA0445AC-A4C9-4141-8048-D97731E1AFE5}" destId="{4FF39FD7-9446-42A0-B123-00A52A1900D1}" srcOrd="0" destOrd="0" presId="urn:microsoft.com/office/officeart/2005/8/layout/chevron1"/>
    <dgm:cxn modelId="{EF894D4C-426D-47E4-B1E3-F304841637D5}" type="presOf" srcId="{CA4263E9-3F2D-4EEA-A68D-5D4339FFDCE7}" destId="{3FB4F2E9-5E28-4C3E-8341-D77E20EF3722}" srcOrd="0" destOrd="0" presId="urn:microsoft.com/office/officeart/2005/8/layout/chevron1"/>
    <dgm:cxn modelId="{64647836-A92D-422A-8B9B-D73FDC90448E}" srcId="{14A86E94-9454-4E85-A034-BA186589751C}" destId="{ADD4E53D-DC7F-4D8E-8DAB-A9B6E1898E54}" srcOrd="2" destOrd="0" parTransId="{1FB056D4-8977-43A7-8C9F-822D45CEE9CF}" sibTransId="{388E4C84-D396-4615-8596-78A2C017ED8B}"/>
    <dgm:cxn modelId="{554EC95D-B11E-449B-A7A3-018DE1185092}" type="presOf" srcId="{14A86E94-9454-4E85-A034-BA186589751C}" destId="{DFBA93ED-C750-46A4-B689-251A6D2D2495}" srcOrd="0" destOrd="0" presId="urn:microsoft.com/office/officeart/2005/8/layout/chevron1"/>
    <dgm:cxn modelId="{98419669-057B-4AFC-80BF-4CE391F82318}" srcId="{14A86E94-9454-4E85-A034-BA186589751C}" destId="{CA4263E9-3F2D-4EEA-A68D-5D4339FFDCE7}" srcOrd="1" destOrd="0" parTransId="{7BFEF294-B778-4E4C-82ED-A04F4AE36F57}" sibTransId="{2B72A7DB-6735-4331-97B0-4A7E1C2894B7}"/>
    <dgm:cxn modelId="{1B853A80-F250-4515-9E90-EFE625E7C0DE}" srcId="{14A86E94-9454-4E85-A034-BA186589751C}" destId="{FA0445AC-A4C9-4141-8048-D97731E1AFE5}" srcOrd="0" destOrd="0" parTransId="{7B8A153D-54FC-4F12-95C2-1FAAD0A1F3F8}" sibTransId="{96EE7C15-EEC3-4340-A08F-81FF3764F99D}"/>
    <dgm:cxn modelId="{E5ED62DC-2FA0-4EA4-8FD5-40C85596D8A4}" type="presOf" srcId="{ADD4E53D-DC7F-4D8E-8DAB-A9B6E1898E54}" destId="{890029A4-BF72-434E-81D6-C5521B280041}" srcOrd="0" destOrd="0" presId="urn:microsoft.com/office/officeart/2005/8/layout/chevron1"/>
    <dgm:cxn modelId="{2B136CEE-39E8-4814-8929-1E8213E431AF}" type="presParOf" srcId="{DFBA93ED-C750-46A4-B689-251A6D2D2495}" destId="{4FF39FD7-9446-42A0-B123-00A52A1900D1}" srcOrd="0" destOrd="0" presId="urn:microsoft.com/office/officeart/2005/8/layout/chevron1"/>
    <dgm:cxn modelId="{08561465-AF4B-4167-AC65-976463E2AC96}" type="presParOf" srcId="{DFBA93ED-C750-46A4-B689-251A6D2D2495}" destId="{5AD0F36B-E5E1-4ABD-9A47-95C7F0482275}" srcOrd="1" destOrd="0" presId="urn:microsoft.com/office/officeart/2005/8/layout/chevron1"/>
    <dgm:cxn modelId="{D17A39D2-822C-4574-AA17-5D4546DFD291}" type="presParOf" srcId="{DFBA93ED-C750-46A4-B689-251A6D2D2495}" destId="{3FB4F2E9-5E28-4C3E-8341-D77E20EF3722}" srcOrd="2" destOrd="0" presId="urn:microsoft.com/office/officeart/2005/8/layout/chevron1"/>
    <dgm:cxn modelId="{562661F5-A473-4442-A22D-7BF4ED972804}" type="presParOf" srcId="{DFBA93ED-C750-46A4-B689-251A6D2D2495}" destId="{B94D0B0D-3331-42DB-8C5D-4A2251EF0772}" srcOrd="3" destOrd="0" presId="urn:microsoft.com/office/officeart/2005/8/layout/chevron1"/>
    <dgm:cxn modelId="{2C13DD2C-D323-4335-AAAB-9C4E22D13E10}" type="presParOf" srcId="{DFBA93ED-C750-46A4-B689-251A6D2D2495}" destId="{890029A4-BF72-434E-81D6-C5521B280041}"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39FD7-9446-42A0-B123-00A52A1900D1}">
      <dsp:nvSpPr>
        <dsp:cNvPr id="0" name=""/>
        <dsp:cNvSpPr/>
      </dsp:nvSpPr>
      <dsp:spPr>
        <a:xfrm>
          <a:off x="1938" y="724034"/>
          <a:ext cx="2362281" cy="9449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56007" rIns="56007" bIns="56007" numCol="1" spcCol="1270" anchor="ctr" anchorCtr="0">
          <a:noAutofit/>
        </a:bodyPr>
        <a:lstStyle/>
        <a:p>
          <a:pPr lvl="0" algn="ctr" defTabSz="1866900">
            <a:lnSpc>
              <a:spcPct val="90000"/>
            </a:lnSpc>
            <a:spcBef>
              <a:spcPct val="0"/>
            </a:spcBef>
            <a:spcAft>
              <a:spcPct val="35000"/>
            </a:spcAft>
          </a:pPr>
          <a:r>
            <a:rPr lang="el-GR" sz="4200" kern="1200" dirty="0"/>
            <a:t>09:45</a:t>
          </a:r>
          <a:endParaRPr lang="en-US" sz="4200" kern="1200" dirty="0"/>
        </a:p>
      </dsp:txBody>
      <dsp:txXfrm>
        <a:off x="474394" y="724034"/>
        <a:ext cx="1417369" cy="944912"/>
      </dsp:txXfrm>
    </dsp:sp>
    <dsp:sp modelId="{3FB4F2E9-5E28-4C3E-8341-D77E20EF3722}">
      <dsp:nvSpPr>
        <dsp:cNvPr id="0" name=""/>
        <dsp:cNvSpPr/>
      </dsp:nvSpPr>
      <dsp:spPr>
        <a:xfrm>
          <a:off x="2127992" y="724034"/>
          <a:ext cx="2362281" cy="9449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56007" rIns="56007" bIns="56007" numCol="1" spcCol="1270" anchor="ctr" anchorCtr="0">
          <a:noAutofit/>
        </a:bodyPr>
        <a:lstStyle/>
        <a:p>
          <a:pPr lvl="0" algn="ctr" defTabSz="1866900">
            <a:lnSpc>
              <a:spcPct val="90000"/>
            </a:lnSpc>
            <a:spcBef>
              <a:spcPct val="0"/>
            </a:spcBef>
            <a:spcAft>
              <a:spcPct val="35000"/>
            </a:spcAft>
          </a:pPr>
          <a:r>
            <a:rPr lang="el-GR" sz="4200" kern="1200" dirty="0"/>
            <a:t>11:45</a:t>
          </a:r>
          <a:endParaRPr lang="en-US" sz="4200" kern="1200" dirty="0"/>
        </a:p>
      </dsp:txBody>
      <dsp:txXfrm>
        <a:off x="2600448" y="724034"/>
        <a:ext cx="1417369" cy="944912"/>
      </dsp:txXfrm>
    </dsp:sp>
    <dsp:sp modelId="{890029A4-BF72-434E-81D6-C5521B280041}">
      <dsp:nvSpPr>
        <dsp:cNvPr id="0" name=""/>
        <dsp:cNvSpPr/>
      </dsp:nvSpPr>
      <dsp:spPr>
        <a:xfrm>
          <a:off x="4254046" y="724034"/>
          <a:ext cx="2362281" cy="9449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56007" rIns="56007" bIns="56007" numCol="1" spcCol="1270" anchor="ctr" anchorCtr="0">
          <a:noAutofit/>
        </a:bodyPr>
        <a:lstStyle/>
        <a:p>
          <a:pPr lvl="0" algn="ctr" defTabSz="1866900">
            <a:lnSpc>
              <a:spcPct val="90000"/>
            </a:lnSpc>
            <a:spcBef>
              <a:spcPct val="0"/>
            </a:spcBef>
            <a:spcAft>
              <a:spcPct val="35000"/>
            </a:spcAft>
          </a:pPr>
          <a:r>
            <a:rPr lang="el-GR" sz="4200" kern="1200" dirty="0"/>
            <a:t>14:45</a:t>
          </a:r>
          <a:endParaRPr lang="en-US" sz="4200" kern="1200" dirty="0"/>
        </a:p>
      </dsp:txBody>
      <dsp:txXfrm>
        <a:off x="4726502" y="724034"/>
        <a:ext cx="1417369" cy="9449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38" tIns="45719" rIns="91438" bIns="45719"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sz="quarter" idx="1"/>
          </p:nvPr>
        </p:nvSpPr>
        <p:spPr>
          <a:xfrm>
            <a:off x="3850445" y="0"/>
            <a:ext cx="2945659" cy="498055"/>
          </a:xfrm>
          <a:prstGeom prst="rect">
            <a:avLst/>
          </a:prstGeom>
        </p:spPr>
        <p:txBody>
          <a:bodyPr vert="horz" lIns="91438" tIns="45719" rIns="91438" bIns="45719" rtlCol="0"/>
          <a:lstStyle>
            <a:lvl1pPr algn="r" fontAlgn="auto">
              <a:spcBef>
                <a:spcPts val="0"/>
              </a:spcBef>
              <a:spcAft>
                <a:spcPts val="0"/>
              </a:spcAft>
              <a:defRPr sz="1200" smtClean="0">
                <a:latin typeface="+mn-lt"/>
                <a:cs typeface="+mn-cs"/>
              </a:defRPr>
            </a:lvl1pPr>
          </a:lstStyle>
          <a:p>
            <a:pPr>
              <a:defRPr/>
            </a:pPr>
            <a:fld id="{0FE5CE11-8EF1-4C8A-A148-376B1C2FF25E}" type="datetimeFigureOut">
              <a:rPr lang="el-GR"/>
              <a:pPr>
                <a:defRPr/>
              </a:pPr>
              <a:t>27/5/2021</a:t>
            </a:fld>
            <a:endParaRPr lang="el-GR"/>
          </a:p>
        </p:txBody>
      </p:sp>
      <p:sp>
        <p:nvSpPr>
          <p:cNvPr id="4" name="Footer Placeholder 3"/>
          <p:cNvSpPr>
            <a:spLocks noGrp="1"/>
          </p:cNvSpPr>
          <p:nvPr>
            <p:ph type="ftr" sz="quarter" idx="2"/>
          </p:nvPr>
        </p:nvSpPr>
        <p:spPr>
          <a:xfrm>
            <a:off x="2" y="9428586"/>
            <a:ext cx="2945659" cy="498054"/>
          </a:xfrm>
          <a:prstGeom prst="rect">
            <a:avLst/>
          </a:prstGeom>
        </p:spPr>
        <p:txBody>
          <a:bodyPr vert="horz" lIns="91438" tIns="45719" rIns="91438" bIns="45719" rtlCol="0" anchor="b"/>
          <a:lstStyle>
            <a:lvl1pPr algn="l" fontAlgn="auto">
              <a:spcBef>
                <a:spcPts val="0"/>
              </a:spcBef>
              <a:spcAft>
                <a:spcPts val="0"/>
              </a:spcAft>
              <a:defRPr sz="1200">
                <a:latin typeface="+mn-lt"/>
                <a:cs typeface="+mn-cs"/>
              </a:defRPr>
            </a:lvl1pPr>
          </a:lstStyle>
          <a:p>
            <a:pPr>
              <a:defRPr/>
            </a:pPr>
            <a:endParaRPr lang="el-GR"/>
          </a:p>
        </p:txBody>
      </p:sp>
      <p:sp>
        <p:nvSpPr>
          <p:cNvPr id="5" name="Slide Number Placeholder 4"/>
          <p:cNvSpPr>
            <a:spLocks noGrp="1"/>
          </p:cNvSpPr>
          <p:nvPr>
            <p:ph type="sldNum" sz="quarter" idx="3"/>
          </p:nvPr>
        </p:nvSpPr>
        <p:spPr>
          <a:xfrm>
            <a:off x="3850445" y="9428586"/>
            <a:ext cx="2945659" cy="498054"/>
          </a:xfrm>
          <a:prstGeom prst="rect">
            <a:avLst/>
          </a:prstGeom>
        </p:spPr>
        <p:txBody>
          <a:bodyPr vert="horz" lIns="91438" tIns="45719" rIns="91438" bIns="45719" rtlCol="0" anchor="b"/>
          <a:lstStyle>
            <a:lvl1pPr algn="r" fontAlgn="auto">
              <a:spcBef>
                <a:spcPts val="0"/>
              </a:spcBef>
              <a:spcAft>
                <a:spcPts val="0"/>
              </a:spcAft>
              <a:defRPr sz="1200" smtClean="0">
                <a:latin typeface="+mn-lt"/>
                <a:cs typeface="+mn-cs"/>
              </a:defRPr>
            </a:lvl1pPr>
          </a:lstStyle>
          <a:p>
            <a:pPr>
              <a:defRPr/>
            </a:pPr>
            <a:fld id="{8FDA8ECA-3CB9-49C9-8917-6AB2FCB605CF}" type="slidenum">
              <a:rPr lang="el-GR"/>
              <a:pPr>
                <a:defRPr/>
              </a:pPr>
              <a:t>‹#›</a:t>
            </a:fld>
            <a:endParaRPr lang="el-GR"/>
          </a:p>
        </p:txBody>
      </p:sp>
    </p:spTree>
    <p:extLst>
      <p:ext uri="{BB962C8B-B14F-4D97-AF65-F5344CB8AC3E}">
        <p14:creationId xmlns:p14="http://schemas.microsoft.com/office/powerpoint/2010/main" val="2804229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38" tIns="45719" rIns="91438" bIns="45719"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50445" y="0"/>
            <a:ext cx="2945659" cy="498055"/>
          </a:xfrm>
          <a:prstGeom prst="rect">
            <a:avLst/>
          </a:prstGeom>
        </p:spPr>
        <p:txBody>
          <a:bodyPr vert="horz" lIns="91438" tIns="45719" rIns="91438" bIns="45719" rtlCol="0"/>
          <a:lstStyle>
            <a:lvl1pPr algn="r" fontAlgn="auto">
              <a:spcBef>
                <a:spcPts val="0"/>
              </a:spcBef>
              <a:spcAft>
                <a:spcPts val="0"/>
              </a:spcAft>
              <a:defRPr sz="1200" smtClean="0">
                <a:latin typeface="+mn-lt"/>
                <a:cs typeface="+mn-cs"/>
              </a:defRPr>
            </a:lvl1pPr>
          </a:lstStyle>
          <a:p>
            <a:pPr>
              <a:defRPr/>
            </a:pPr>
            <a:fld id="{2DB81674-E1E6-48F1-8718-92D9EDEF2FE4}" type="datetimeFigureOut">
              <a:rPr lang="el-GR"/>
              <a:pPr>
                <a:defRPr/>
              </a:pPr>
              <a:t>27/5/2021</a:t>
            </a:fld>
            <a:endParaRPr lang="el-GR"/>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38" tIns="45719" rIns="91438" bIns="45719" rtlCol="0" anchor="ctr"/>
          <a:lstStyle/>
          <a:p>
            <a:pPr lvl="0"/>
            <a:endParaRPr lang="el-GR" noProof="0"/>
          </a:p>
        </p:txBody>
      </p:sp>
      <p:sp>
        <p:nvSpPr>
          <p:cNvPr id="5" name="Notes Placeholder 4"/>
          <p:cNvSpPr>
            <a:spLocks noGrp="1"/>
          </p:cNvSpPr>
          <p:nvPr>
            <p:ph type="body" sz="quarter" idx="3"/>
          </p:nvPr>
        </p:nvSpPr>
        <p:spPr>
          <a:xfrm>
            <a:off x="679768" y="4777196"/>
            <a:ext cx="5438140" cy="3908613"/>
          </a:xfrm>
          <a:prstGeom prst="rect">
            <a:avLst/>
          </a:prstGeom>
        </p:spPr>
        <p:txBody>
          <a:bodyPr vert="horz" lIns="91438" tIns="45719" rIns="91438" bIns="4571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2" y="9428586"/>
            <a:ext cx="2945659" cy="498054"/>
          </a:xfrm>
          <a:prstGeom prst="rect">
            <a:avLst/>
          </a:prstGeom>
        </p:spPr>
        <p:txBody>
          <a:bodyPr vert="horz" lIns="91438" tIns="45719" rIns="91438" bIns="45719"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50445" y="9428586"/>
            <a:ext cx="2945659" cy="498054"/>
          </a:xfrm>
          <a:prstGeom prst="rect">
            <a:avLst/>
          </a:prstGeom>
        </p:spPr>
        <p:txBody>
          <a:bodyPr vert="horz" lIns="91438" tIns="45719" rIns="91438" bIns="45719" rtlCol="0" anchor="b"/>
          <a:lstStyle>
            <a:lvl1pPr algn="r" fontAlgn="auto">
              <a:spcBef>
                <a:spcPts val="0"/>
              </a:spcBef>
              <a:spcAft>
                <a:spcPts val="0"/>
              </a:spcAft>
              <a:defRPr sz="1200" smtClean="0">
                <a:latin typeface="+mn-lt"/>
                <a:cs typeface="+mn-cs"/>
              </a:defRPr>
            </a:lvl1pPr>
          </a:lstStyle>
          <a:p>
            <a:pPr>
              <a:defRPr/>
            </a:pPr>
            <a:fld id="{7FDDD1D5-4F31-40EA-940C-8635A0BEC276}" type="slidenum">
              <a:rPr lang="el-GR"/>
              <a:pPr>
                <a:defRPr/>
              </a:pPr>
              <a:t>‹#›</a:t>
            </a:fld>
            <a:endParaRPr lang="el-GR"/>
          </a:p>
        </p:txBody>
      </p:sp>
    </p:spTree>
    <p:extLst>
      <p:ext uri="{BB962C8B-B14F-4D97-AF65-F5344CB8AC3E}">
        <p14:creationId xmlns:p14="http://schemas.microsoft.com/office/powerpoint/2010/main" val="15627923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425450" y="1243013"/>
            <a:ext cx="5946775"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itchFamily="18" charset="0"/>
              </a:defRPr>
            </a:lvl1pPr>
            <a:lvl2pPr marL="742932" indent="-285743">
              <a:defRPr>
                <a:solidFill>
                  <a:schemeClr val="tx1"/>
                </a:solidFill>
                <a:latin typeface="Rockwell" pitchFamily="18" charset="0"/>
              </a:defRPr>
            </a:lvl2pPr>
            <a:lvl3pPr marL="1142973" indent="-228594">
              <a:defRPr>
                <a:solidFill>
                  <a:schemeClr val="tx1"/>
                </a:solidFill>
                <a:latin typeface="Rockwell" pitchFamily="18" charset="0"/>
              </a:defRPr>
            </a:lvl3pPr>
            <a:lvl4pPr marL="1600161" indent="-228594">
              <a:defRPr>
                <a:solidFill>
                  <a:schemeClr val="tx1"/>
                </a:solidFill>
                <a:latin typeface="Rockwell" pitchFamily="18" charset="0"/>
              </a:defRPr>
            </a:lvl4pPr>
            <a:lvl5pPr marL="2057350" indent="-228594">
              <a:defRPr>
                <a:solidFill>
                  <a:schemeClr val="tx1"/>
                </a:solidFill>
                <a:latin typeface="Rockwell" pitchFamily="18" charset="0"/>
              </a:defRPr>
            </a:lvl5pPr>
            <a:lvl6pPr marL="2514539" indent="-228594" defTabSz="457189" fontAlgn="base">
              <a:spcBef>
                <a:spcPct val="0"/>
              </a:spcBef>
              <a:spcAft>
                <a:spcPct val="0"/>
              </a:spcAft>
              <a:defRPr>
                <a:solidFill>
                  <a:schemeClr val="tx1"/>
                </a:solidFill>
                <a:latin typeface="Rockwell" pitchFamily="18" charset="0"/>
              </a:defRPr>
            </a:lvl6pPr>
            <a:lvl7pPr marL="2971728" indent="-228594" defTabSz="457189" fontAlgn="base">
              <a:spcBef>
                <a:spcPct val="0"/>
              </a:spcBef>
              <a:spcAft>
                <a:spcPct val="0"/>
              </a:spcAft>
              <a:defRPr>
                <a:solidFill>
                  <a:schemeClr val="tx1"/>
                </a:solidFill>
                <a:latin typeface="Rockwell" pitchFamily="18" charset="0"/>
              </a:defRPr>
            </a:lvl7pPr>
            <a:lvl8pPr marL="3428917" indent="-228594" defTabSz="457189" fontAlgn="base">
              <a:spcBef>
                <a:spcPct val="0"/>
              </a:spcBef>
              <a:spcAft>
                <a:spcPct val="0"/>
              </a:spcAft>
              <a:defRPr>
                <a:solidFill>
                  <a:schemeClr val="tx1"/>
                </a:solidFill>
                <a:latin typeface="Rockwell" pitchFamily="18" charset="0"/>
              </a:defRPr>
            </a:lvl8pPr>
            <a:lvl9pPr marL="3886105" indent="-228594" defTabSz="457189" fontAlgn="base">
              <a:spcBef>
                <a:spcPct val="0"/>
              </a:spcBef>
              <a:spcAft>
                <a:spcPct val="0"/>
              </a:spcAft>
              <a:defRPr>
                <a:solidFill>
                  <a:schemeClr val="tx1"/>
                </a:solidFill>
                <a:latin typeface="Rockwell" pitchFamily="18" charset="0"/>
              </a:defRPr>
            </a:lvl9pPr>
          </a:lstStyle>
          <a:p>
            <a:pPr fontAlgn="base">
              <a:spcBef>
                <a:spcPct val="0"/>
              </a:spcBef>
              <a:spcAft>
                <a:spcPct val="0"/>
              </a:spcAft>
            </a:pPr>
            <a:fld id="{0E9E84CB-8FCB-4F7E-8463-C4F6848326F8}" type="slidenum">
              <a:rPr lang="en-US" altLang="en-US">
                <a:latin typeface="Calibri" pitchFamily="34" charset="0"/>
              </a:rPr>
              <a:pPr fontAlgn="base">
                <a:spcBef>
                  <a:spcPct val="0"/>
                </a:spcBef>
                <a:spcAft>
                  <a:spcPct val="0"/>
                </a:spcAft>
              </a:pPr>
              <a:t>15</a:t>
            </a:fld>
            <a:endParaRPr lang="en-US" altLang="en-US">
              <a:latin typeface="Calibri" pitchFamily="34" charset="0"/>
            </a:endParaRPr>
          </a:p>
        </p:txBody>
      </p:sp>
    </p:spTree>
    <p:extLst>
      <p:ext uri="{BB962C8B-B14F-4D97-AF65-F5344CB8AC3E}">
        <p14:creationId xmlns:p14="http://schemas.microsoft.com/office/powerpoint/2010/main" val="116079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425450" y="1243013"/>
            <a:ext cx="5946775"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itchFamily="18" charset="0"/>
              </a:defRPr>
            </a:lvl1pPr>
            <a:lvl2pPr marL="742932" indent="-285743">
              <a:defRPr>
                <a:solidFill>
                  <a:schemeClr val="tx1"/>
                </a:solidFill>
                <a:latin typeface="Rockwell" pitchFamily="18" charset="0"/>
              </a:defRPr>
            </a:lvl2pPr>
            <a:lvl3pPr marL="1142973" indent="-228594">
              <a:defRPr>
                <a:solidFill>
                  <a:schemeClr val="tx1"/>
                </a:solidFill>
                <a:latin typeface="Rockwell" pitchFamily="18" charset="0"/>
              </a:defRPr>
            </a:lvl3pPr>
            <a:lvl4pPr marL="1600161" indent="-228594">
              <a:defRPr>
                <a:solidFill>
                  <a:schemeClr val="tx1"/>
                </a:solidFill>
                <a:latin typeface="Rockwell" pitchFamily="18" charset="0"/>
              </a:defRPr>
            </a:lvl4pPr>
            <a:lvl5pPr marL="2057350" indent="-228594">
              <a:defRPr>
                <a:solidFill>
                  <a:schemeClr val="tx1"/>
                </a:solidFill>
                <a:latin typeface="Rockwell" pitchFamily="18" charset="0"/>
              </a:defRPr>
            </a:lvl5pPr>
            <a:lvl6pPr marL="2514539" indent="-228594" defTabSz="457189" fontAlgn="base">
              <a:spcBef>
                <a:spcPct val="0"/>
              </a:spcBef>
              <a:spcAft>
                <a:spcPct val="0"/>
              </a:spcAft>
              <a:defRPr>
                <a:solidFill>
                  <a:schemeClr val="tx1"/>
                </a:solidFill>
                <a:latin typeface="Rockwell" pitchFamily="18" charset="0"/>
              </a:defRPr>
            </a:lvl6pPr>
            <a:lvl7pPr marL="2971728" indent="-228594" defTabSz="457189" fontAlgn="base">
              <a:spcBef>
                <a:spcPct val="0"/>
              </a:spcBef>
              <a:spcAft>
                <a:spcPct val="0"/>
              </a:spcAft>
              <a:defRPr>
                <a:solidFill>
                  <a:schemeClr val="tx1"/>
                </a:solidFill>
                <a:latin typeface="Rockwell" pitchFamily="18" charset="0"/>
              </a:defRPr>
            </a:lvl7pPr>
            <a:lvl8pPr marL="3428917" indent="-228594" defTabSz="457189" fontAlgn="base">
              <a:spcBef>
                <a:spcPct val="0"/>
              </a:spcBef>
              <a:spcAft>
                <a:spcPct val="0"/>
              </a:spcAft>
              <a:defRPr>
                <a:solidFill>
                  <a:schemeClr val="tx1"/>
                </a:solidFill>
                <a:latin typeface="Rockwell" pitchFamily="18" charset="0"/>
              </a:defRPr>
            </a:lvl8pPr>
            <a:lvl9pPr marL="3886105" indent="-228594" defTabSz="457189" fontAlgn="base">
              <a:spcBef>
                <a:spcPct val="0"/>
              </a:spcBef>
              <a:spcAft>
                <a:spcPct val="0"/>
              </a:spcAft>
              <a:defRPr>
                <a:solidFill>
                  <a:schemeClr val="tx1"/>
                </a:solidFill>
                <a:latin typeface="Rockwell" pitchFamily="18" charset="0"/>
              </a:defRPr>
            </a:lvl9pPr>
          </a:lstStyle>
          <a:p>
            <a:pPr fontAlgn="base">
              <a:spcBef>
                <a:spcPct val="0"/>
              </a:spcBef>
              <a:spcAft>
                <a:spcPct val="0"/>
              </a:spcAft>
            </a:pPr>
            <a:fld id="{5CF063D2-489B-4334-B340-215326309AC2}" type="slidenum">
              <a:rPr lang="en-US" altLang="en-US">
                <a:latin typeface="Calibri" pitchFamily="34" charset="0"/>
              </a:rPr>
              <a:pPr fontAlgn="base">
                <a:spcBef>
                  <a:spcPct val="0"/>
                </a:spcBef>
                <a:spcAft>
                  <a:spcPct val="0"/>
                </a:spcAft>
              </a:pPr>
              <a:t>16</a:t>
            </a:fld>
            <a:endParaRPr lang="en-US" altLang="en-US">
              <a:latin typeface="Calibri" pitchFamily="34" charset="0"/>
            </a:endParaRPr>
          </a:p>
        </p:txBody>
      </p:sp>
    </p:spTree>
    <p:extLst>
      <p:ext uri="{BB962C8B-B14F-4D97-AF65-F5344CB8AC3E}">
        <p14:creationId xmlns:p14="http://schemas.microsoft.com/office/powerpoint/2010/main" val="27925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28</a:t>
            </a:fld>
            <a:endParaRPr lang="el-GR"/>
          </a:p>
        </p:txBody>
      </p:sp>
    </p:spTree>
    <p:extLst>
      <p:ext uri="{BB962C8B-B14F-4D97-AF65-F5344CB8AC3E}">
        <p14:creationId xmlns:p14="http://schemas.microsoft.com/office/powerpoint/2010/main" val="30897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38</a:t>
            </a:fld>
            <a:endParaRPr lang="el-GR"/>
          </a:p>
        </p:txBody>
      </p:sp>
    </p:spTree>
    <p:extLst>
      <p:ext uri="{BB962C8B-B14F-4D97-AF65-F5344CB8AC3E}">
        <p14:creationId xmlns:p14="http://schemas.microsoft.com/office/powerpoint/2010/main" val="26539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52</a:t>
            </a:fld>
            <a:endParaRPr lang="el-GR"/>
          </a:p>
        </p:txBody>
      </p:sp>
    </p:spTree>
    <p:extLst>
      <p:ext uri="{BB962C8B-B14F-4D97-AF65-F5344CB8AC3E}">
        <p14:creationId xmlns:p14="http://schemas.microsoft.com/office/powerpoint/2010/main" val="121815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84</a:t>
            </a:fld>
            <a:endParaRPr lang="el-GR"/>
          </a:p>
        </p:txBody>
      </p:sp>
    </p:spTree>
    <p:extLst>
      <p:ext uri="{BB962C8B-B14F-4D97-AF65-F5344CB8AC3E}">
        <p14:creationId xmlns:p14="http://schemas.microsoft.com/office/powerpoint/2010/main" val="132244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89</a:t>
            </a:fld>
            <a:endParaRPr lang="el-GR"/>
          </a:p>
        </p:txBody>
      </p:sp>
    </p:spTree>
    <p:extLst>
      <p:ext uri="{BB962C8B-B14F-4D97-AF65-F5344CB8AC3E}">
        <p14:creationId xmlns:p14="http://schemas.microsoft.com/office/powerpoint/2010/main" val="2852218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DDD1D5-4F31-40EA-940C-8635A0BEC276}" type="slidenum">
              <a:rPr lang="el-GR" smtClean="0"/>
              <a:pPr>
                <a:defRPr/>
              </a:pPr>
              <a:t>90</a:t>
            </a:fld>
            <a:endParaRPr lang="el-GR"/>
          </a:p>
        </p:txBody>
      </p:sp>
    </p:spTree>
    <p:extLst>
      <p:ext uri="{BB962C8B-B14F-4D97-AF65-F5344CB8AC3E}">
        <p14:creationId xmlns:p14="http://schemas.microsoft.com/office/powerpoint/2010/main" val="30749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416500" y="329307"/>
            <a:ext cx="4973915" cy="309201"/>
          </a:xfrm>
        </p:spPr>
        <p:txBody>
          <a:bodyPr/>
          <a:lstStyle/>
          <a:p>
            <a:pPr>
              <a:defRPr/>
            </a:pPr>
            <a:endParaRPr lang="el-GR" dirty="0"/>
          </a:p>
        </p:txBody>
      </p:sp>
      <p:sp>
        <p:nvSpPr>
          <p:cNvPr id="6" name="Slide Number Placeholder 5"/>
          <p:cNvSpPr>
            <a:spLocks noGrp="1"/>
          </p:cNvSpPr>
          <p:nvPr>
            <p:ph type="sldNum" sz="quarter" idx="12"/>
          </p:nvPr>
        </p:nvSpPr>
        <p:spPr>
          <a:xfrm>
            <a:off x="1437664" y="798973"/>
            <a:ext cx="811019" cy="503578"/>
          </a:xfrm>
        </p:spPr>
        <p:txBody>
          <a:bodyPr/>
          <a:lstStyle/>
          <a:p>
            <a:pPr>
              <a:defRPr/>
            </a:pPr>
            <a:fld id="{2860985A-9F81-4B92-90AC-ABB51A53706F}" type="slidenum">
              <a:rPr lang="en-US" smtClean="0"/>
              <a:pPr>
                <a:defRPr/>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295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86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66123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en-US"/>
              <a:t>Click to edit Master title style</a:t>
            </a:r>
          </a:p>
        </p:txBody>
      </p:sp>
      <p:sp>
        <p:nvSpPr>
          <p:cNvPr id="4" name="Date Placeholder 7"/>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Slide Number Placeholder 9"/>
          <p:cNvSpPr>
            <a:spLocks noGrp="1"/>
          </p:cNvSpPr>
          <p:nvPr>
            <p:ph type="sldNum" sz="quarter" idx="11"/>
          </p:nvPr>
        </p:nvSpPr>
        <p:spPr/>
        <p:txBody>
          <a:bodyPr/>
          <a:lstStyle>
            <a:lvl1pPr defTabSz="457200" fontAlgn="auto">
              <a:spcBef>
                <a:spcPts val="0"/>
              </a:spcBef>
              <a:spcAft>
                <a:spcPts val="0"/>
              </a:spcAft>
              <a:defRPr/>
            </a:lvl1pPr>
          </a:lstStyle>
          <a:p>
            <a:pPr>
              <a:defRPr/>
            </a:pPr>
            <a:fld id="{278E994A-00F1-4DC7-8391-35D5F8F8A829}" type="slidenum">
              <a:rPr lang="en-US"/>
              <a:pPr>
                <a:defRPr/>
              </a:pPr>
              <a:t>‹#›</a:t>
            </a:fld>
            <a:endParaRPr lang="en-US"/>
          </a:p>
        </p:txBody>
      </p:sp>
      <p:sp>
        <p:nvSpPr>
          <p:cNvPr id="6" name="Footer Placeholder 10"/>
          <p:cNvSpPr>
            <a:spLocks noGrp="1"/>
          </p:cNvSpPr>
          <p:nvPr>
            <p:ph type="ftr" sz="quarter" idx="12"/>
          </p:nvPr>
        </p:nvSpPr>
        <p:spPr/>
        <p:txBody>
          <a:bodyPr/>
          <a:lstStyle>
            <a:lvl1pPr defTabSz="457200" fontAlgn="auto">
              <a:spcBef>
                <a:spcPts val="0"/>
              </a:spcBef>
              <a:spcAft>
                <a:spcPts val="0"/>
              </a:spcAft>
              <a:defRPr/>
            </a:lvl1pPr>
          </a:lstStyle>
          <a:p>
            <a:pPr>
              <a:defRPr/>
            </a:pPr>
            <a:endParaRPr lang="el-GR" dirty="0"/>
          </a:p>
        </p:txBody>
      </p:sp>
    </p:spTree>
    <p:extLst>
      <p:ext uri="{BB962C8B-B14F-4D97-AF65-F5344CB8AC3E}">
        <p14:creationId xmlns:p14="http://schemas.microsoft.com/office/powerpoint/2010/main" val="310408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solidFill>
                <a:srgbClr val="696464"/>
              </a:solidFill>
            </a:endParaRPr>
          </a:p>
        </p:txBody>
      </p:sp>
      <p:sp>
        <p:nvSpPr>
          <p:cNvPr id="6" name="Slide Number Placeholder 5"/>
          <p:cNvSpPr>
            <a:spLocks noGrp="1"/>
          </p:cNvSpPr>
          <p:nvPr>
            <p:ph type="sldNum" sz="quarter" idx="12"/>
          </p:nvPr>
        </p:nvSpPr>
        <p:spPr/>
        <p:txBody>
          <a:bodyPr/>
          <a:lstStyle/>
          <a:p>
            <a:pPr>
              <a:defRPr/>
            </a:pPr>
            <a:fld id="{167FFD2E-6AD8-4014-8A90-D61218B33E05}" type="slidenum">
              <a:rPr lang="en-US" smtClean="0"/>
              <a:pPr>
                <a:defRPr/>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857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435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713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089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dirty="0">
              <a:solidFill>
                <a:srgbClr val="696464"/>
              </a:solidFill>
            </a:endParaRPr>
          </a:p>
        </p:txBody>
      </p:sp>
      <p:sp>
        <p:nvSpPr>
          <p:cNvPr id="5" name="Slide Number Placeholder 4"/>
          <p:cNvSpPr>
            <a:spLocks noGrp="1"/>
          </p:cNvSpPr>
          <p:nvPr>
            <p:ph type="sldNum" sz="quarter" idx="12"/>
          </p:nvPr>
        </p:nvSpPr>
        <p:spPr/>
        <p:txBody>
          <a:bodyPr/>
          <a:lstStyle/>
          <a:p>
            <a:pPr>
              <a:defRPr/>
            </a:pPr>
            <a:fld id="{AE1DE6AC-2685-416C-9FDD-0FB1A74C77F4}" type="slidenum">
              <a:rPr lang="en-US" smtClean="0"/>
              <a:pPr>
                <a:defRPr/>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25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3A349E52-61A1-4D47-8B08-C35DA4A4B467}" type="slidenum">
              <a:rPr lang="en-US" smtClean="0"/>
              <a:pPr>
                <a:defRPr/>
              </a:pPr>
              <a:t>‹#›</a:t>
            </a:fld>
            <a:endParaRPr lang="en-US"/>
          </a:p>
        </p:txBody>
      </p:sp>
    </p:spTree>
    <p:extLst>
      <p:ext uri="{BB962C8B-B14F-4D97-AF65-F5344CB8AC3E}">
        <p14:creationId xmlns:p14="http://schemas.microsoft.com/office/powerpoint/2010/main" val="22680654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064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1447382" y="318640"/>
            <a:ext cx="5541004" cy="320931"/>
          </a:xfrm>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AF3A4F1A-2D4E-4CD0-A3AD-DBAF8FFCCB9A}" type="slidenum">
              <a:rPr lang="en-US" smtClean="0"/>
              <a:pPr>
                <a:defRPr/>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885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dirty="0">
              <a:solidFill>
                <a:srgbClr val="696464"/>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a:defRPr/>
            </a:pPr>
            <a:fld id="{107F7367-8905-4B2E-83AE-C4DA181E0369}" type="slidenum">
              <a:rPr lang="en-US" smtClean="0"/>
              <a:pPr>
                <a:defRPr/>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30464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ransition>
    <p:fade/>
  </p:transition>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10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5.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8.wmf"/><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0.png"/><Relationship Id="rId7" Type="http://schemas.openxmlformats.org/officeDocument/2006/relationships/diagramQuickStyle" Target="../diagrams/quickStyle1.xml"/><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2.png"/><Relationship Id="rId9" Type="http://schemas.microsoft.com/office/2007/relationships/diagramDrawing" Target="../diagrams/drawing1.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62.w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2.wmf"/><Relationship Id="rId4" Type="http://schemas.openxmlformats.org/officeDocument/2006/relationships/image" Target="../media/image32.png"/></Relationships>
</file>

<file path=ppt/slides/_rels/slide9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5.png"/><Relationship Id="rId7" Type="http://schemas.openxmlformats.org/officeDocument/2006/relationships/image" Target="../media/image66.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4.gif"/><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ttp://www.clearsolutionsdisplays.com/images/8760.jpg"/>
          <p:cNvPicPr>
            <a:picLocks noChangeAspect="1" noChangeArrowheads="1"/>
          </p:cNvPicPr>
          <p:nvPr/>
        </p:nvPicPr>
        <p:blipFill>
          <a:blip r:embed="rId3" cstate="print"/>
          <a:srcRect/>
          <a:stretch>
            <a:fillRect/>
          </a:stretch>
        </p:blipFill>
        <p:spPr bwMode="auto">
          <a:xfrm>
            <a:off x="8053828" y="1627876"/>
            <a:ext cx="4526724" cy="3140415"/>
          </a:xfrm>
          <a:prstGeom prst="ellipse">
            <a:avLst/>
          </a:prstGeom>
          <a:ln>
            <a:noFill/>
          </a:ln>
          <a:effectLst>
            <a:outerShdw blurRad="76200" dist="12700" dir="2700000" sy="-23000" kx="-800400" algn="bl" rotWithShape="0">
              <a:prstClr val="black">
                <a:alpha val="20000"/>
              </a:prstClr>
            </a:outerShdw>
            <a:softEdge rad="635000"/>
          </a:effectLst>
        </p:spPr>
      </p:pic>
      <p:sp>
        <p:nvSpPr>
          <p:cNvPr id="2" name="Title 1"/>
          <p:cNvSpPr>
            <a:spLocks noGrp="1"/>
          </p:cNvSpPr>
          <p:nvPr>
            <p:ph type="ctrTitle"/>
          </p:nvPr>
        </p:nvSpPr>
        <p:spPr>
          <a:xfrm>
            <a:off x="-64177" y="1887223"/>
            <a:ext cx="12192000" cy="1181100"/>
          </a:xfrm>
        </p:spPr>
        <p:txBody>
          <a:bodyPr>
            <a:normAutofit/>
          </a:bodyPr>
          <a:lstStyle/>
          <a:p>
            <a:pPr algn="ctr" fontAlgn="auto">
              <a:spcBef>
                <a:spcPts val="0"/>
              </a:spcBef>
              <a:spcAft>
                <a:spcPts val="0"/>
              </a:spcAft>
              <a:defRPr/>
            </a:pPr>
            <a:r>
              <a:rPr lang="el-GR" sz="3600" b="1" dirty="0">
                <a:solidFill>
                  <a:srgbClr val="7F7F7F"/>
                </a:solidFill>
                <a:effectLst>
                  <a:outerShdw blurRad="38100" dist="38100" dir="2700000" algn="tl">
                    <a:srgbClr val="C0C0C0"/>
                  </a:outerShdw>
                </a:effectLst>
              </a:rPr>
              <a:t>ΣΕΜΙΝΑΡΙΟ ΕΚΠΑΙΔΕΥΣΗΣ </a:t>
            </a:r>
            <a:br>
              <a:rPr lang="el-GR" sz="3600" b="1" dirty="0">
                <a:solidFill>
                  <a:srgbClr val="7F7F7F"/>
                </a:solidFill>
                <a:effectLst>
                  <a:outerShdw blurRad="38100" dist="38100" dir="2700000" algn="tl">
                    <a:srgbClr val="C0C0C0"/>
                  </a:outerShdw>
                </a:effectLst>
              </a:rPr>
            </a:br>
            <a:r>
              <a:rPr lang="el-GR" sz="3600" b="1" dirty="0">
                <a:solidFill>
                  <a:schemeClr val="bg1">
                    <a:lumMod val="50000"/>
                  </a:schemeClr>
                </a:solidFill>
                <a:effectLst>
                  <a:outerShdw blurRad="38100" dist="38100" dir="2700000" algn="tl">
                    <a:srgbClr val="C0C0C0"/>
                  </a:outerShdw>
                </a:effectLst>
              </a:rPr>
              <a:t>ΠΡΟΕΔΡΕΥΟΝΤΩΝ</a:t>
            </a:r>
            <a:r>
              <a:rPr lang="en-GB" sz="3600" b="1" dirty="0">
                <a:solidFill>
                  <a:schemeClr val="bg1">
                    <a:lumMod val="50000"/>
                  </a:schemeClr>
                </a:solidFill>
                <a:effectLst>
                  <a:outerShdw blurRad="38100" dist="38100" dir="2700000" algn="tl">
                    <a:srgbClr val="C0C0C0"/>
                  </a:outerShdw>
                </a:effectLst>
              </a:rPr>
              <a:t> / </a:t>
            </a:r>
            <a:r>
              <a:rPr lang="el-GR" sz="3600" b="1" dirty="0">
                <a:solidFill>
                  <a:schemeClr val="bg1">
                    <a:lumMod val="50000"/>
                  </a:schemeClr>
                </a:solidFill>
                <a:effectLst>
                  <a:outerShdw blurRad="38100" dist="38100" dir="2700000" algn="tl">
                    <a:srgbClr val="C0C0C0"/>
                  </a:outerShdw>
                </a:effectLst>
              </a:rPr>
              <a:t>ΒΟΗΘΩΝ ΕΚΛΟΓΙΚΩΝ </a:t>
            </a:r>
            <a:r>
              <a:rPr lang="el-GR" sz="3600" b="1" dirty="0">
                <a:solidFill>
                  <a:srgbClr val="7F7F7F"/>
                </a:solidFill>
                <a:effectLst>
                  <a:outerShdw blurRad="38100" dist="38100" dir="2700000" algn="tl">
                    <a:srgbClr val="C0C0C0"/>
                  </a:outerShdw>
                </a:effectLst>
              </a:rPr>
              <a:t>ΚΕΝΤΡΩΝ</a:t>
            </a:r>
            <a:endParaRPr lang="en-US" sz="3600" b="1" dirty="0">
              <a:solidFill>
                <a:schemeClr val="bg1">
                  <a:lumMod val="50000"/>
                </a:schemeClr>
              </a:solidFill>
              <a:effectLst>
                <a:outerShdw blurRad="38100" dist="38100" dir="2700000" algn="tl">
                  <a:srgbClr val="C0C0C0"/>
                </a:outerShdw>
              </a:effectLst>
            </a:endParaRPr>
          </a:p>
        </p:txBody>
      </p:sp>
      <p:sp>
        <p:nvSpPr>
          <p:cNvPr id="5" name="Rectangle 4"/>
          <p:cNvSpPr/>
          <p:nvPr/>
        </p:nvSpPr>
        <p:spPr>
          <a:xfrm>
            <a:off x="1253985" y="4037714"/>
            <a:ext cx="10621395" cy="830997"/>
          </a:xfrm>
          <a:prstGeom prst="rect">
            <a:avLst/>
          </a:prstGeom>
          <a:noFill/>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a:defRPr/>
            </a:pPr>
            <a:r>
              <a:rPr lang="el-GR" sz="2400" b="1" dirty="0">
                <a:ln w="0">
                  <a:noFill/>
                </a:ln>
                <a:solidFill>
                  <a:srgbClr val="0070C0"/>
                </a:solidFill>
                <a:effectLst>
                  <a:outerShdw blurRad="38100" dist="38100" dir="2700000" algn="tl">
                    <a:srgbClr val="000000">
                      <a:alpha val="43137"/>
                    </a:srgbClr>
                  </a:outerShdw>
                  <a:reflection blurRad="12700" stA="50000" endPos="50000" dist="5000" dir="5400000" sy="-100000" rotWithShape="0"/>
                </a:effectLst>
                <a:latin typeface="+mn-lt"/>
                <a:cs typeface="+mn-cs"/>
              </a:rPr>
              <a:t>ΥΠΟΥΡΓΕΙΟ ΕΣΩΤΕΡΙΚΩΝ</a:t>
            </a:r>
          </a:p>
          <a:p>
            <a:pPr defTabSz="914400">
              <a:defRPr/>
            </a:pPr>
            <a:r>
              <a:rPr lang="el-GR" sz="2400" b="1" dirty="0">
                <a:ln w="0">
                  <a:noFill/>
                </a:ln>
                <a:solidFill>
                  <a:srgbClr val="0070C0"/>
                </a:solidFill>
                <a:effectLst>
                  <a:outerShdw blurRad="38100" dist="38100" dir="2700000" algn="tl">
                    <a:srgbClr val="000000">
                      <a:alpha val="43137"/>
                    </a:srgbClr>
                  </a:outerShdw>
                  <a:reflection blurRad="12700" stA="50000" endPos="50000" dist="5000" dir="5400000" sy="-100000" rotWithShape="0"/>
                </a:effectLst>
                <a:latin typeface="+mn-lt"/>
                <a:cs typeface="+mn-cs"/>
              </a:rPr>
              <a:t>ΕΠΑΡΧΙΑΚΗ ΔΙΟΙΚΗΣΗ ΛΕΥΚΩΣΙΑΣ</a:t>
            </a:r>
          </a:p>
        </p:txBody>
      </p:sp>
      <p:sp>
        <p:nvSpPr>
          <p:cNvPr id="8" name="Text Box 23"/>
          <p:cNvSpPr txBox="1">
            <a:spLocks noChangeArrowheads="1"/>
          </p:cNvSpPr>
          <p:nvPr/>
        </p:nvSpPr>
        <p:spPr bwMode="auto">
          <a:xfrm>
            <a:off x="3412262" y="3017704"/>
            <a:ext cx="4307304" cy="584775"/>
          </a:xfrm>
          <a:prstGeom prst="rect">
            <a:avLst/>
          </a:prstGeom>
          <a:noFill/>
          <a:ln w="9525">
            <a:noFill/>
            <a:miter lim="800000"/>
            <a:headEnd/>
            <a:tailEnd/>
          </a:ln>
          <a:effectLst/>
        </p:spPr>
        <p:txBody>
          <a:bodyPr wrap="square">
            <a:spAutoFit/>
          </a:bodyPr>
          <a:lstStyle/>
          <a:p>
            <a:pPr algn="ctr" defTabSz="914400">
              <a:spcBef>
                <a:spcPct val="50000"/>
              </a:spcBef>
              <a:defRPr/>
            </a:pPr>
            <a:r>
              <a:rPr lang="en-GB" sz="3200" b="1" dirty="0">
                <a:solidFill>
                  <a:srgbClr val="0070C0"/>
                </a:solidFill>
                <a:effectLst>
                  <a:outerShdw blurRad="38100" dist="38100" dir="2700000" algn="tl">
                    <a:srgbClr val="C0C0C0"/>
                  </a:outerShdw>
                </a:effectLst>
                <a:latin typeface="+mj-lt"/>
              </a:rPr>
              <a:t>24 - 25</a:t>
            </a:r>
            <a:r>
              <a:rPr lang="el-GR" sz="3200" b="1" dirty="0">
                <a:solidFill>
                  <a:srgbClr val="0070C0"/>
                </a:solidFill>
                <a:effectLst>
                  <a:outerShdw blurRad="38100" dist="38100" dir="2700000" algn="tl">
                    <a:srgbClr val="C0C0C0"/>
                  </a:outerShdw>
                </a:effectLst>
                <a:latin typeface="+mj-lt"/>
              </a:rPr>
              <a:t> Μαΐου 2021</a:t>
            </a:r>
          </a:p>
        </p:txBody>
      </p:sp>
      <p:pic>
        <p:nvPicPr>
          <p:cNvPr id="3380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318" y="4037714"/>
            <a:ext cx="908435" cy="17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4318" y="5298448"/>
            <a:ext cx="11663363" cy="29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1980496"/>
          </a:xfrm>
          <a:prstGeom prst="rect">
            <a:avLst/>
          </a:prstGeom>
        </p:spPr>
      </p:pic>
      <p:sp>
        <p:nvSpPr>
          <p:cNvPr id="4" name="Rectangle: Rounded Corners 3">
            <a:extLst>
              <a:ext uri="{FF2B5EF4-FFF2-40B4-BE49-F238E27FC236}">
                <a16:creationId xmlns:a16="http://schemas.microsoft.com/office/drawing/2014/main" id="{761CA74F-3F97-44BB-960A-8D7A2DCAD8F7}"/>
              </a:ext>
            </a:extLst>
          </p:cNvPr>
          <p:cNvSpPr/>
          <p:nvPr/>
        </p:nvSpPr>
        <p:spPr>
          <a:xfrm>
            <a:off x="3004458" y="23803"/>
            <a:ext cx="5886940" cy="1950317"/>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ln/>
        </p:spPr>
        <p:style>
          <a:lnRef idx="2">
            <a:schemeClr val="accent4"/>
          </a:lnRef>
          <a:fillRef idx="1">
            <a:schemeClr val="lt1"/>
          </a:fillRef>
          <a:effectRef idx="0">
            <a:schemeClr val="accent4"/>
          </a:effectRef>
          <a:fontRef idx="minor">
            <a:schemeClr val="dk1"/>
          </a:fontRef>
        </p:style>
        <p:txBody>
          <a:bodyPr rtlCol="0" anchor="ctr"/>
          <a:lstStyle/>
          <a:p>
            <a:pPr algn="ctr"/>
            <a:r>
              <a:rPr lang="el-GR" sz="4400" b="1" dirty="0">
                <a:ln w="0"/>
                <a:solidFill>
                  <a:schemeClr val="bg1"/>
                </a:solidFill>
                <a:effectLst>
                  <a:outerShdw blurRad="38100" dist="19050" dir="2700000" algn="tl" rotWithShape="0">
                    <a:schemeClr val="dk1">
                      <a:alpha val="40000"/>
                    </a:schemeClr>
                  </a:outerShdw>
                </a:effectLst>
              </a:rPr>
              <a:t>ΒΟΥΛΕΥΤΙΚΕΣ ΕΚΛΟΓΕΣ</a:t>
            </a:r>
          </a:p>
          <a:p>
            <a:pPr algn="ctr"/>
            <a:r>
              <a:rPr lang="el-GR" sz="4400" b="1" dirty="0">
                <a:ln w="0"/>
                <a:solidFill>
                  <a:schemeClr val="bg1"/>
                </a:solidFill>
                <a:effectLst>
                  <a:outerShdw blurRad="38100" dist="19050" dir="2700000" algn="tl" rotWithShape="0">
                    <a:schemeClr val="dk1">
                      <a:alpha val="40000"/>
                    </a:schemeClr>
                  </a:outerShdw>
                </a:effectLst>
              </a:rPr>
              <a:t>2021</a:t>
            </a:r>
            <a:endParaRPr lang="en-GB" sz="4400" b="1" dirty="0">
              <a:ln w="0"/>
              <a:solidFill>
                <a:schemeClr val="bg1"/>
              </a:solidFill>
              <a:effectLst>
                <a:outerShdw blurRad="38100" dist="19050" dir="2700000" algn="tl" rotWithShape="0">
                  <a:schemeClr val="dk1">
                    <a:alpha val="40000"/>
                  </a:schemeClr>
                </a:outerShdw>
              </a:effectLst>
            </a:endParaRPr>
          </a:p>
        </p:txBody>
      </p:sp>
    </p:spTree>
  </p:cSld>
  <p:clrMapOvr>
    <a:masterClrMapping/>
  </p:clrMapOvr>
  <p:transition>
    <p:wip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3"/>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24113" y="1159667"/>
            <a:ext cx="10945223" cy="5329297"/>
          </a:xfrm>
        </p:spPr>
        <p:txBody>
          <a:bodyPr>
            <a:normAutofit/>
          </a:bodyPr>
          <a:lstStyle/>
          <a:p>
            <a:pPr marL="0" indent="0">
              <a:buNone/>
            </a:pPr>
            <a:r>
              <a:rPr lang="el-GR" sz="2800" b="1" dirty="0">
                <a:solidFill>
                  <a:schemeClr val="accent1"/>
                </a:solidFill>
              </a:rPr>
              <a:t>ΠΡΟΣΟΧΗ:  </a:t>
            </a:r>
            <a:r>
              <a:rPr lang="el-GR" sz="2800" dirty="0">
                <a:solidFill>
                  <a:schemeClr val="accent1"/>
                </a:solidFill>
              </a:rPr>
              <a:t>Τα κινητά τηλέφωνα των προεδρευόντων θα πρέπει να παραμείνουν ενεργοποιημένα μετά την παραλαβή των καλπών.</a:t>
            </a:r>
          </a:p>
          <a:p>
            <a:r>
              <a:rPr lang="el-GR" sz="2400" dirty="0">
                <a:solidFill>
                  <a:schemeClr val="tx1">
                    <a:lumMod val="75000"/>
                    <a:lumOff val="25000"/>
                  </a:schemeClr>
                </a:solidFill>
              </a:rPr>
              <a:t>Ο Έφορος θα επικοινωνήσει με τους επηρεαζόμενους Προεδρεύοντες για</a:t>
            </a:r>
            <a:r>
              <a:rPr lang="en-GB" sz="2400" dirty="0">
                <a:solidFill>
                  <a:schemeClr val="tx1">
                    <a:lumMod val="75000"/>
                    <a:lumOff val="25000"/>
                  </a:schemeClr>
                </a:solidFill>
              </a:rPr>
              <a:t> </a:t>
            </a:r>
            <a:r>
              <a:rPr lang="el-GR" sz="2400" dirty="0">
                <a:solidFill>
                  <a:schemeClr val="tx1">
                    <a:lumMod val="75000"/>
                    <a:lumOff val="25000"/>
                  </a:schemeClr>
                </a:solidFill>
              </a:rPr>
              <a:t>παράδοση κατάστασης εκλογέων που θα αφαιρεθούν από τους Εκλογικούς Καταλόγους των Κέντρων τους καθώς και νέου Φύλλου Καταμέτρησης Ψήφων. Οι </a:t>
            </a:r>
            <a:r>
              <a:rPr lang="el-GR" sz="2400" dirty="0" err="1">
                <a:solidFill>
                  <a:schemeClr val="tx1">
                    <a:lumMod val="75000"/>
                    <a:lumOff val="25000"/>
                  </a:schemeClr>
                </a:solidFill>
              </a:rPr>
              <a:t>αφαιρούμενοι</a:t>
            </a:r>
            <a:r>
              <a:rPr lang="el-GR" sz="2400" dirty="0">
                <a:solidFill>
                  <a:schemeClr val="tx1">
                    <a:lumMod val="75000"/>
                    <a:lumOff val="25000"/>
                  </a:schemeClr>
                </a:solidFill>
              </a:rPr>
              <a:t> Εκλογείς (επιβεβαιωμένα κρούσματα </a:t>
            </a:r>
            <a:r>
              <a:rPr lang="en-GB" sz="2400" dirty="0">
                <a:solidFill>
                  <a:schemeClr val="tx1">
                    <a:lumMod val="75000"/>
                    <a:lumOff val="25000"/>
                  </a:schemeClr>
                </a:solidFill>
              </a:rPr>
              <a:t>COVID19) </a:t>
            </a:r>
            <a:r>
              <a:rPr lang="el-GR" sz="2400" dirty="0">
                <a:solidFill>
                  <a:schemeClr val="tx1">
                    <a:lumMod val="75000"/>
                    <a:lumOff val="25000"/>
                  </a:schemeClr>
                </a:solidFill>
              </a:rPr>
              <a:t>θα έχουν εγγραφεί στον Ειδικό Εκλογικό Κατάλογο που Καταρτίζεται και ολοκληρώνεται την Παρασκευή 28/05/2021 στις 18:00.</a:t>
            </a:r>
            <a:r>
              <a:rPr lang="en-GB" sz="2400" dirty="0">
                <a:solidFill>
                  <a:schemeClr val="tx1">
                    <a:lumMod val="75000"/>
                    <a:lumOff val="25000"/>
                  </a:schemeClr>
                </a:solidFill>
              </a:rPr>
              <a:t> (</a:t>
            </a:r>
            <a:r>
              <a:rPr lang="el-GR" dirty="0">
                <a:solidFill>
                  <a:schemeClr val="tx1">
                    <a:lumMod val="75000"/>
                    <a:lumOff val="25000"/>
                  </a:schemeClr>
                </a:solidFill>
              </a:rPr>
              <a:t>Δυνάμει του Άρθρου 65(β) του Περί Εκλογής Μελών της Βουλής των Αντιπροσώπων Νόμου του 2021 που αφορά Ειδική Διάταξη αναφορικά με τον τρόπο ψηφοφορίας προσώπων που έχουν διαγνωστεί θετικά στον </a:t>
            </a:r>
            <a:r>
              <a:rPr lang="el-GR" dirty="0" err="1">
                <a:solidFill>
                  <a:schemeClr val="tx1">
                    <a:lumMod val="75000"/>
                    <a:lumOff val="25000"/>
                  </a:schemeClr>
                </a:solidFill>
              </a:rPr>
              <a:t>Κορωνοϊό</a:t>
            </a:r>
            <a:r>
              <a:rPr lang="el-GR" dirty="0">
                <a:solidFill>
                  <a:schemeClr val="tx1">
                    <a:lumMod val="75000"/>
                    <a:lumOff val="25000"/>
                  </a:schemeClr>
                </a:solidFill>
              </a:rPr>
              <a:t> – Τροποποιητικός Νόμος Ν.73(Ι)2021)</a:t>
            </a:r>
            <a:endParaRPr lang="el-GR" sz="2200" dirty="0">
              <a:solidFill>
                <a:schemeClr val="tx1">
                  <a:lumMod val="75000"/>
                  <a:lumOff val="25000"/>
                </a:schemeClr>
              </a:solidFill>
            </a:endParaRPr>
          </a:p>
          <a:p>
            <a:pPr marL="0" indent="0">
              <a:buNone/>
            </a:pPr>
            <a:endParaRPr lang="el-GR" dirty="0"/>
          </a:p>
          <a:p>
            <a:pPr marL="0" indent="0">
              <a:buNone/>
            </a:pPr>
            <a:endParaRPr lang="el-GR" dirty="0"/>
          </a:p>
          <a:p>
            <a:pPr marL="0" indent="0">
              <a:buNone/>
            </a:pPr>
            <a:endParaRPr lang="el-GR" dirty="0"/>
          </a:p>
        </p:txBody>
      </p:sp>
      <p:sp>
        <p:nvSpPr>
          <p:cNvPr id="11" name="Title 7"/>
          <p:cNvSpPr>
            <a:spLocks noGrp="1"/>
          </p:cNvSpPr>
          <p:nvPr>
            <p:ph type="title"/>
          </p:nvPr>
        </p:nvSpPr>
        <p:spPr>
          <a:xfrm>
            <a:off x="1451579" y="373444"/>
            <a:ext cx="9603275" cy="1049235"/>
          </a:xfrm>
        </p:spPr>
        <p:txBody>
          <a:bodyPr>
            <a:normAutofit/>
          </a:bodyPr>
          <a:lstStyle/>
          <a:p>
            <a:pPr algn="ctr"/>
            <a:r>
              <a:rPr lang="el-GR" sz="4400" b="1" dirty="0">
                <a:solidFill>
                  <a:schemeClr val="tx1">
                    <a:lumMod val="65000"/>
                    <a:lumOff val="35000"/>
                  </a:schemeClr>
                </a:solidFill>
              </a:rPr>
              <a:t>ΠΑΡΑΛΑΒΗ ΚΑΛΠΩΝ</a:t>
            </a:r>
            <a:r>
              <a:rPr lang="el-GR" sz="1800" b="1" dirty="0">
                <a:solidFill>
                  <a:schemeClr val="tx1">
                    <a:lumMod val="65000"/>
                    <a:lumOff val="35000"/>
                  </a:schemeClr>
                </a:solidFill>
              </a:rPr>
              <a:t/>
            </a:r>
            <a:br>
              <a:rPr lang="el-GR" sz="1800" b="1" dirty="0">
                <a:solidFill>
                  <a:schemeClr val="tx1">
                    <a:lumMod val="65000"/>
                    <a:lumOff val="35000"/>
                  </a:schemeClr>
                </a:solidFill>
              </a:rPr>
            </a:br>
            <a:r>
              <a:rPr lang="en-GB"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GB" sz="1800" dirty="0"/>
          </a:p>
        </p:txBody>
      </p:sp>
      <p:pic>
        <p:nvPicPr>
          <p:cNvPr id="12" name="Content Placeholder 5"/>
          <p:cNvPicPr>
            <a:picLocks noChangeAspect="1"/>
          </p:cNvPicPr>
          <p:nvPr/>
        </p:nvPicPr>
        <p:blipFill rotWithShape="1">
          <a:blip r:embed="rId2"/>
          <a:srcRect l="37003" t="11063" r="17496" b="15044"/>
          <a:stretch/>
        </p:blipFill>
        <p:spPr>
          <a:xfrm>
            <a:off x="10933611" y="293231"/>
            <a:ext cx="814912" cy="850564"/>
          </a:xfrm>
          <a:prstGeom prst="rect">
            <a:avLst/>
          </a:prstGeom>
        </p:spPr>
      </p:pic>
      <p:sp>
        <p:nvSpPr>
          <p:cNvPr id="7" name="Slide Number Placeholder 6"/>
          <p:cNvSpPr>
            <a:spLocks noGrp="1"/>
          </p:cNvSpPr>
          <p:nvPr>
            <p:ph type="sldNum" sz="quarter" idx="11"/>
          </p:nvPr>
        </p:nvSpPr>
        <p:spPr/>
        <p:txBody>
          <a:bodyPr/>
          <a:lstStyle/>
          <a:p>
            <a:pPr>
              <a:defRPr/>
            </a:pPr>
            <a:fld id="{278E994A-00F1-4DC7-8391-35D5F8F8A829}" type="slidenum">
              <a:rPr lang="en-US" smtClean="0"/>
              <a:pPr>
                <a:defRPr/>
              </a:pPr>
              <a:t>10</a:t>
            </a:fld>
            <a:endParaRPr lang="en-US"/>
          </a:p>
        </p:txBody>
      </p:sp>
    </p:spTree>
    <p:extLst>
      <p:ext uri="{BB962C8B-B14F-4D97-AF65-F5344CB8AC3E}">
        <p14:creationId xmlns:p14="http://schemas.microsoft.com/office/powerpoint/2010/main" val="347699359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1579" y="2015732"/>
            <a:ext cx="9603275" cy="3775468"/>
          </a:xfrm>
        </p:spPr>
        <p:txBody>
          <a:bodyPr>
            <a:normAutofit fontScale="92500" lnSpcReduction="20000"/>
          </a:bodyPr>
          <a:lstStyle/>
          <a:p>
            <a:pPr marL="0" indent="0" fontAlgn="auto">
              <a:spcBef>
                <a:spcPts val="0"/>
              </a:spcBef>
              <a:spcAft>
                <a:spcPts val="0"/>
              </a:spcAft>
              <a:buNone/>
              <a:defRPr/>
            </a:pPr>
            <a:endParaRPr lang="en-US" sz="3200" dirty="0">
              <a:solidFill>
                <a:sysClr val="windowText" lastClr="000000"/>
              </a:solidFill>
            </a:endParaRPr>
          </a:p>
          <a:p>
            <a:pPr>
              <a:spcBef>
                <a:spcPts val="0"/>
              </a:spcBef>
              <a:defRPr/>
            </a:pPr>
            <a:r>
              <a:rPr lang="el-GR" sz="3300" b="1" dirty="0">
                <a:solidFill>
                  <a:schemeClr val="tx1">
                    <a:lumMod val="65000"/>
                    <a:lumOff val="35000"/>
                  </a:schemeClr>
                </a:solidFill>
              </a:rPr>
              <a:t>Τακτοποίηση αιθουσών</a:t>
            </a:r>
          </a:p>
          <a:p>
            <a:pPr fontAlgn="auto">
              <a:spcBef>
                <a:spcPts val="0"/>
              </a:spcBef>
              <a:spcAft>
                <a:spcPts val="0"/>
              </a:spcAft>
              <a:defRPr/>
            </a:pPr>
            <a:endParaRPr lang="el-GR" sz="3200" dirty="0">
              <a:solidFill>
                <a:schemeClr val="tx1">
                  <a:lumMod val="65000"/>
                  <a:lumOff val="35000"/>
                </a:schemeClr>
              </a:solidFill>
            </a:endParaRPr>
          </a:p>
          <a:p>
            <a:pPr marL="0" indent="0" fontAlgn="auto">
              <a:spcBef>
                <a:spcPts val="0"/>
              </a:spcBef>
              <a:spcAft>
                <a:spcPts val="0"/>
              </a:spcAft>
              <a:buNone/>
              <a:defRPr/>
            </a:pPr>
            <a:r>
              <a:rPr lang="el-GR" sz="3200" dirty="0">
                <a:solidFill>
                  <a:schemeClr val="tx1">
                    <a:lumMod val="65000"/>
                    <a:lumOff val="35000"/>
                  </a:schemeClr>
                </a:solidFill>
              </a:rPr>
              <a:t>Παρακαλείσθε να διατηρήσετε σε καλή κατάσταση τις αίθουσες που χρησιμοποιήθηκαν ως εκλογικά κέντρα και να ακολουθήσετε τις οδηγίες σε σχέση με τα πρωτόκολλα, για αποφυγή αχρείαστων σχολίων και παραπόνων, κυρίως από τις διευθύνσεις των σχολείων</a:t>
            </a:r>
            <a:endParaRPr lang="el-GR" sz="3200" u="sng" dirty="0">
              <a:solidFill>
                <a:schemeClr val="tx1">
                  <a:lumMod val="65000"/>
                  <a:lumOff val="35000"/>
                </a:schemeClr>
              </a:solidFill>
            </a:endParaRPr>
          </a:p>
          <a:p>
            <a:pPr marL="0" indent="0" fontAlgn="auto">
              <a:spcBef>
                <a:spcPts val="0"/>
              </a:spcBef>
              <a:spcAft>
                <a:spcPts val="0"/>
              </a:spcAft>
              <a:buFontTx/>
              <a:buNone/>
              <a:defRPr/>
            </a:pPr>
            <a:endParaRPr lang="en-US" u="sng" dirty="0">
              <a:solidFill>
                <a:sysClr val="windowText" lastClr="000000"/>
              </a:solidFill>
            </a:endParaRP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10064" y="1959922"/>
            <a:ext cx="1841016" cy="14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3">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100</a:t>
            </a:fld>
            <a:endParaRPr lang="en-US"/>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23607" y="237619"/>
            <a:ext cx="842963" cy="831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0940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9218"/>
                                        </p:tgtEl>
                                        <p:attrNameLst>
                                          <p:attrName>style.color</p:attrName>
                                        </p:attrNameLst>
                                      </p:cBhvr>
                                      <p:by>
                                        <p:hsl h="0" s="12549" l="25098"/>
                                      </p:by>
                                    </p:animClr>
                                    <p:animClr clrSpc="hsl" dir="cw">
                                      <p:cBhvr>
                                        <p:cTn id="7" dur="500" fill="hold"/>
                                        <p:tgtEl>
                                          <p:spTgt spid="9218"/>
                                        </p:tgtEl>
                                        <p:attrNameLst>
                                          <p:attrName>fillcolor</p:attrName>
                                        </p:attrNameLst>
                                      </p:cBhvr>
                                      <p:by>
                                        <p:hsl h="0" s="12549" l="25098"/>
                                      </p:by>
                                    </p:animClr>
                                    <p:animClr clrSpc="hsl" dir="cw">
                                      <p:cBhvr>
                                        <p:cTn id="8" dur="500" fill="hold"/>
                                        <p:tgtEl>
                                          <p:spTgt spid="9218"/>
                                        </p:tgtEl>
                                        <p:attrNameLst>
                                          <p:attrName>stroke.color</p:attrName>
                                        </p:attrNameLst>
                                      </p:cBhvr>
                                      <p:by>
                                        <p:hsl h="0" s="12549" l="25098"/>
                                      </p:by>
                                    </p:animClr>
                                    <p:set>
                                      <p:cBhvr>
                                        <p:cTn id="9" dur="500" fill="hold"/>
                                        <p:tgtEl>
                                          <p:spTgt spid="92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additive="base">
                                        <p:cTn id="1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9" name="Picture 9" descr="C:\Users\User\AppData\Local\Microsoft\Windows\Temporary Internet Files\Content.IE5\0KLVVI38\DIN_4844-2_D-P006.svg[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31787" y="4730760"/>
            <a:ext cx="960213" cy="960213"/>
          </a:xfrm>
          <a:prstGeom prst="rect">
            <a:avLst/>
          </a:prstGeom>
          <a:noFill/>
          <a:extLst>
            <a:ext uri="{909E8E84-426E-40DD-AFC4-6F175D3DCCD1}">
              <a14:hiddenFill xmlns:a14="http://schemas.microsoft.com/office/drawing/2010/main">
                <a:solidFill>
                  <a:srgbClr val="FFFFFF"/>
                </a:solidFill>
              </a14:hiddenFill>
            </a:ext>
          </a:extLst>
        </p:spPr>
      </p:pic>
      <p:sp>
        <p:nvSpPr>
          <p:cNvPr id="11269" name="Content Placeholder 8"/>
          <p:cNvSpPr>
            <a:spLocks noGrp="1"/>
          </p:cNvSpPr>
          <p:nvPr>
            <p:ph idx="1"/>
          </p:nvPr>
        </p:nvSpPr>
        <p:spPr>
          <a:xfrm>
            <a:off x="547403" y="1824611"/>
            <a:ext cx="10825163" cy="5440363"/>
          </a:xfrm>
        </p:spPr>
        <p:txBody>
          <a:bodyPr rtlCol="0">
            <a:noAutofit/>
          </a:bodyPr>
          <a:lstStyle/>
          <a:p>
            <a:pPr marL="182880" indent="-182880" fontAlgn="auto">
              <a:spcAft>
                <a:spcPts val="0"/>
              </a:spcAft>
              <a:buClr>
                <a:schemeClr val="accent1">
                  <a:lumMod val="75000"/>
                </a:schemeClr>
              </a:buClr>
              <a:defRPr/>
            </a:pPr>
            <a:r>
              <a:rPr lang="el-GR" sz="2800" dirty="0">
                <a:solidFill>
                  <a:schemeClr val="tx1">
                    <a:lumMod val="65000"/>
                    <a:lumOff val="35000"/>
                  </a:schemeClr>
                </a:solidFill>
                <a:latin typeface="+mj-lt"/>
              </a:rPr>
              <a:t>Στο αυτοκίνητο του Προεδρεύοντα που θα παραδώσει την κάλπη θα βρίσκεται υποχρεωτικά ο </a:t>
            </a:r>
            <a:r>
              <a:rPr lang="el-GR" sz="2800" b="1" dirty="0">
                <a:solidFill>
                  <a:schemeClr val="tx1">
                    <a:lumMod val="65000"/>
                    <a:lumOff val="35000"/>
                  </a:schemeClr>
                </a:solidFill>
                <a:latin typeface="+mj-lt"/>
              </a:rPr>
              <a:t>Αστυνομικός</a:t>
            </a:r>
            <a:r>
              <a:rPr lang="el-GR" sz="2800" dirty="0">
                <a:solidFill>
                  <a:schemeClr val="tx1">
                    <a:lumMod val="65000"/>
                    <a:lumOff val="35000"/>
                  </a:schemeClr>
                </a:solidFill>
                <a:latin typeface="+mj-lt"/>
              </a:rPr>
              <a:t> του εκλογικού κέντρου </a:t>
            </a:r>
            <a:endParaRPr lang="el-GR" sz="2800" dirty="0" smtClean="0">
              <a:solidFill>
                <a:schemeClr val="tx1">
                  <a:lumMod val="65000"/>
                  <a:lumOff val="35000"/>
                </a:schemeClr>
              </a:solidFill>
              <a:latin typeface="+mj-lt"/>
            </a:endParaRPr>
          </a:p>
          <a:p>
            <a:pPr marL="0" indent="0" fontAlgn="auto">
              <a:spcAft>
                <a:spcPts val="0"/>
              </a:spcAft>
              <a:buClr>
                <a:schemeClr val="accent1">
                  <a:lumMod val="75000"/>
                </a:schemeClr>
              </a:buClr>
              <a:buNone/>
              <a:defRPr/>
            </a:pPr>
            <a:endParaRPr lang="el-GR" sz="2400" dirty="0">
              <a:solidFill>
                <a:schemeClr val="bg1">
                  <a:lumMod val="50000"/>
                </a:schemeClr>
              </a:solidFill>
              <a:latin typeface="+mj-lt"/>
            </a:endParaRPr>
          </a:p>
          <a:p>
            <a:pPr marL="0" indent="0" fontAlgn="auto">
              <a:spcAft>
                <a:spcPts val="0"/>
              </a:spcAft>
              <a:buClr>
                <a:schemeClr val="accent1">
                  <a:lumMod val="75000"/>
                </a:schemeClr>
              </a:buClr>
              <a:buNone/>
              <a:defRPr/>
            </a:pPr>
            <a:r>
              <a:rPr lang="el-GR" sz="2400" dirty="0" smtClean="0">
                <a:solidFill>
                  <a:schemeClr val="bg1">
                    <a:lumMod val="50000"/>
                  </a:schemeClr>
                </a:solidFill>
                <a:latin typeface="+mj-lt"/>
              </a:rPr>
              <a:t>(Οι </a:t>
            </a:r>
            <a:r>
              <a:rPr lang="el-GR" sz="2400" dirty="0" err="1" smtClean="0">
                <a:solidFill>
                  <a:schemeClr val="bg1">
                    <a:lumMod val="50000"/>
                  </a:schemeClr>
                </a:solidFill>
                <a:latin typeface="+mj-lt"/>
              </a:rPr>
              <a:t>Προεδρεύοντες</a:t>
            </a:r>
            <a:r>
              <a:rPr lang="el-GR" sz="2400" dirty="0" smtClean="0">
                <a:solidFill>
                  <a:schemeClr val="bg1">
                    <a:lumMod val="50000"/>
                  </a:schemeClr>
                </a:solidFill>
                <a:latin typeface="+mj-lt"/>
              </a:rPr>
              <a:t> έχουν υποχρέωση να κάνουν ανάλογες διευθετήσεις για τη μετάβαση και επιστροφή των Βοηθών τους από και προς τα Εκλογικά Κέντρα)</a:t>
            </a:r>
          </a:p>
          <a:p>
            <a:pPr marL="182880" indent="-182880" fontAlgn="auto">
              <a:spcAft>
                <a:spcPts val="0"/>
              </a:spcAft>
              <a:buClr>
                <a:schemeClr val="accent1">
                  <a:lumMod val="75000"/>
                </a:schemeClr>
              </a:buClr>
              <a:buFont typeface="Wingdings" pitchFamily="2" charset="2"/>
              <a:buNone/>
              <a:defRPr/>
            </a:pPr>
            <a:r>
              <a:rPr lang="el-GR" sz="2800" b="1" dirty="0" smtClean="0">
                <a:solidFill>
                  <a:schemeClr val="accent1"/>
                </a:solidFill>
                <a:latin typeface="+mj-lt"/>
              </a:rPr>
              <a:t>Απαγορεύεται </a:t>
            </a:r>
            <a:r>
              <a:rPr lang="el-GR" sz="2800" b="1" dirty="0">
                <a:solidFill>
                  <a:schemeClr val="accent1"/>
                </a:solidFill>
                <a:latin typeface="+mj-lt"/>
              </a:rPr>
              <a:t>στο αυτοκίνητο να βρίσκονται εκπρόσωποι υποψηφίων</a:t>
            </a:r>
            <a:r>
              <a:rPr lang="el-GR" sz="2800" dirty="0">
                <a:solidFill>
                  <a:schemeClr val="accent1"/>
                </a:solidFill>
                <a:latin typeface="+mj-lt"/>
              </a:rPr>
              <a:t> </a:t>
            </a:r>
          </a:p>
          <a:p>
            <a:pPr marL="182880" indent="-182880" fontAlgn="auto">
              <a:spcAft>
                <a:spcPts val="0"/>
              </a:spcAft>
              <a:buClr>
                <a:schemeClr val="accent1">
                  <a:lumMod val="75000"/>
                </a:schemeClr>
              </a:buClr>
              <a:buFont typeface="Wingdings" pitchFamily="2" charset="2"/>
              <a:buNone/>
              <a:defRPr/>
            </a:pPr>
            <a:r>
              <a:rPr lang="el-GR" sz="2400" dirty="0">
                <a:solidFill>
                  <a:schemeClr val="bg1">
                    <a:lumMod val="50000"/>
                  </a:schemeClr>
                </a:solidFill>
                <a:latin typeface="+mj-lt"/>
              </a:rPr>
              <a:t>(οι εκπρόσωποι κομμάτων/ υποψηφίων μπορούν, αν επιθυμούν να συνοδεύσουν το αυτοκίνητο του Προεδρεύοντα με δικό τους όχημα)</a:t>
            </a:r>
            <a:endParaRPr lang="el-GR" dirty="0">
              <a:solidFill>
                <a:schemeClr val="tx1">
                  <a:lumMod val="65000"/>
                  <a:lumOff val="35000"/>
                </a:schemeClr>
              </a:solidFill>
              <a:latin typeface="+mj-lt"/>
            </a:endParaRPr>
          </a:p>
          <a:p>
            <a:pPr marL="182880" indent="-182880" fontAlgn="auto">
              <a:spcAft>
                <a:spcPts val="0"/>
              </a:spcAft>
              <a:buClr>
                <a:schemeClr val="accent1">
                  <a:lumMod val="75000"/>
                </a:schemeClr>
              </a:buClr>
              <a:buFont typeface="Wingdings" pitchFamily="2" charset="2"/>
              <a:buNone/>
              <a:defRPr/>
            </a:pPr>
            <a:r>
              <a:rPr lang="el-GR" dirty="0">
                <a:solidFill>
                  <a:schemeClr val="tx1">
                    <a:lumMod val="65000"/>
                    <a:lumOff val="35000"/>
                  </a:schemeClr>
                </a:solidFill>
                <a:latin typeface="+mj-lt"/>
              </a:rPr>
              <a:t> </a:t>
            </a:r>
          </a:p>
        </p:txBody>
      </p:sp>
      <p:sp>
        <p:nvSpPr>
          <p:cNvPr id="11"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3">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pic>
        <p:nvPicPr>
          <p:cNvPr id="13" name="Picture 12" descr="1098537888Yg9ih4.tif"/>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17685" y="183491"/>
            <a:ext cx="1509761" cy="1045510"/>
          </a:xfrm>
          <a:prstGeom prst="rect">
            <a:avLst/>
          </a:prstGeom>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101</a:t>
            </a:fld>
            <a:endParaRPr lang="en-US"/>
          </a:p>
        </p:txBody>
      </p:sp>
      <p:pic>
        <p:nvPicPr>
          <p:cNvPr id="5" name="Picture 4"/>
          <p:cNvPicPr>
            <a:picLocks noChangeAspect="1"/>
          </p:cNvPicPr>
          <p:nvPr/>
        </p:nvPicPr>
        <p:blipFill>
          <a:blip r:embed="rId5"/>
          <a:stretch>
            <a:fillRect/>
          </a:stretch>
        </p:blipFill>
        <p:spPr>
          <a:xfrm>
            <a:off x="11032690" y="1957766"/>
            <a:ext cx="1159310" cy="204422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p:cTn id="7" dur="1000" fill="hold"/>
                                        <p:tgtEl>
                                          <p:spTgt spid="5129"/>
                                        </p:tgtEl>
                                        <p:attrNameLst>
                                          <p:attrName>ppt_w</p:attrName>
                                        </p:attrNameLst>
                                      </p:cBhvr>
                                      <p:tavLst>
                                        <p:tav tm="0">
                                          <p:val>
                                            <p:fltVal val="0"/>
                                          </p:val>
                                        </p:tav>
                                        <p:tav tm="100000">
                                          <p:val>
                                            <p:strVal val="#ppt_w"/>
                                          </p:val>
                                        </p:tav>
                                      </p:tavLst>
                                    </p:anim>
                                    <p:anim calcmode="lin" valueType="num">
                                      <p:cBhvr>
                                        <p:cTn id="8" dur="1000" fill="hold"/>
                                        <p:tgtEl>
                                          <p:spTgt spid="5129"/>
                                        </p:tgtEl>
                                        <p:attrNameLst>
                                          <p:attrName>ppt_h</p:attrName>
                                        </p:attrNameLst>
                                      </p:cBhvr>
                                      <p:tavLst>
                                        <p:tav tm="0">
                                          <p:val>
                                            <p:fltVal val="0"/>
                                          </p:val>
                                        </p:tav>
                                        <p:tav tm="100000">
                                          <p:val>
                                            <p:strVal val="#ppt_h"/>
                                          </p:val>
                                        </p:tav>
                                      </p:tavLst>
                                    </p:anim>
                                    <p:anim calcmode="lin" valueType="num">
                                      <p:cBhvr>
                                        <p:cTn id="9" dur="1000" fill="hold"/>
                                        <p:tgtEl>
                                          <p:spTgt spid="5129"/>
                                        </p:tgtEl>
                                        <p:attrNameLst>
                                          <p:attrName>style.rotation</p:attrName>
                                        </p:attrNameLst>
                                      </p:cBhvr>
                                      <p:tavLst>
                                        <p:tav tm="0">
                                          <p:val>
                                            <p:fltVal val="90"/>
                                          </p:val>
                                        </p:tav>
                                        <p:tav tm="100000">
                                          <p:val>
                                            <p:fltVal val="0"/>
                                          </p:val>
                                        </p:tav>
                                      </p:tavLst>
                                    </p:anim>
                                    <p:animEffect transition="in" filter="fade">
                                      <p:cBhvr>
                                        <p:cTn id="10" dur="1000"/>
                                        <p:tgtEl>
                                          <p:spTgt spid="512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850175" y="1882931"/>
            <a:ext cx="11454667" cy="4743019"/>
          </a:xfrm>
        </p:spPr>
        <p:txBody>
          <a:bodyPr>
            <a:normAutofit/>
          </a:bodyPr>
          <a:lstStyle/>
          <a:p>
            <a:r>
              <a:rPr lang="el-GR" sz="3200" dirty="0">
                <a:solidFill>
                  <a:schemeClr val="tx1">
                    <a:lumMod val="65000"/>
                    <a:lumOff val="35000"/>
                  </a:schemeClr>
                </a:solidFill>
                <a:latin typeface="+mj-lt"/>
              </a:rPr>
              <a:t>Στο ταμπλό του αυτοκινήτου τοποθετείται ειδική πινακίδα</a:t>
            </a:r>
            <a:r>
              <a:rPr lang="en-GB" sz="3200" dirty="0">
                <a:solidFill>
                  <a:schemeClr val="tx1">
                    <a:lumMod val="65000"/>
                    <a:lumOff val="35000"/>
                  </a:schemeClr>
                </a:solidFill>
                <a:latin typeface="+mj-lt"/>
              </a:rPr>
              <a:t> </a:t>
            </a:r>
            <a:r>
              <a:rPr lang="el-GR" sz="3200" dirty="0">
                <a:solidFill>
                  <a:schemeClr val="tx1">
                    <a:lumMod val="65000"/>
                    <a:lumOff val="35000"/>
                  </a:schemeClr>
                </a:solidFill>
                <a:latin typeface="+mj-lt"/>
              </a:rPr>
              <a:t>με ένδειξη «ΠΡΟΕΔΡΕΥΩΝ» (θα βρίσκεται εντός της κάλπης) για να παρέχονται όλες οι κυκλοφοριακές διευκολύνσεις από την Αστυνομία</a:t>
            </a:r>
          </a:p>
          <a:p>
            <a:r>
              <a:rPr lang="el-GR" sz="3200" b="1" dirty="0">
                <a:solidFill>
                  <a:schemeClr val="tx1">
                    <a:lumMod val="65000"/>
                    <a:lumOff val="35000"/>
                  </a:schemeClr>
                </a:solidFill>
                <a:latin typeface="+mj-lt"/>
              </a:rPr>
              <a:t>Η ΑΣΤΥΝΟΜΙΑ ΔΕΝ ΘΑ ΕΠΙΤΡΕΠΕΙ ΤΗΝ ΕΙΣΟΔΟ ΣΤΟΝ ΧΩΡΟ ΣΤΑΘΜΕΥΣΗΣ ΣΕ ΟΧΗΜΑΤΑ ΠΟΥ ΔΕΝ ΘΑ ΦΕΡΟΥΝ ΤΗΝ ΕΙΔΙΚΗ ΠΙΝΑΚΙΔΑ ΜΕ ΕΝΔΕΙΞΗ «</a:t>
            </a:r>
            <a:r>
              <a:rPr lang="el-GR" sz="3200" b="1" dirty="0">
                <a:solidFill>
                  <a:schemeClr val="accent1"/>
                </a:solidFill>
                <a:latin typeface="+mj-lt"/>
              </a:rPr>
              <a:t>ΠΡΟΕΔΡΕΥΩΝ</a:t>
            </a:r>
            <a:r>
              <a:rPr lang="el-GR" sz="3200" b="1" dirty="0">
                <a:solidFill>
                  <a:schemeClr val="tx1">
                    <a:lumMod val="65000"/>
                    <a:lumOff val="35000"/>
                  </a:schemeClr>
                </a:solidFill>
                <a:latin typeface="+mj-lt"/>
              </a:rPr>
              <a:t>»</a:t>
            </a:r>
            <a:endParaRPr lang="en-US" sz="3200" b="1" dirty="0">
              <a:solidFill>
                <a:schemeClr val="tx1">
                  <a:lumMod val="65000"/>
                  <a:lumOff val="35000"/>
                </a:schemeClr>
              </a:solidFill>
              <a:latin typeface="+mj-lt"/>
            </a:endParaRPr>
          </a:p>
        </p:txBody>
      </p:sp>
      <p:pic>
        <p:nvPicPr>
          <p:cNvPr id="9" name="Picture 8" descr="1098537888Yg9ih4.tif"/>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42859" y="347123"/>
            <a:ext cx="1666616" cy="1154132"/>
          </a:xfrm>
          <a:prstGeom prst="rect">
            <a:avLst/>
          </a:prstGeom>
        </p:spPr>
      </p:pic>
      <p:sp>
        <p:nvSpPr>
          <p:cNvPr id="2" name="Title 1"/>
          <p:cNvSpPr>
            <a:spLocks noGrp="1"/>
          </p:cNvSpPr>
          <p:nvPr>
            <p:ph type="title"/>
          </p:nvPr>
        </p:nvSpPr>
        <p:spPr>
          <a:xfrm>
            <a:off x="1451579" y="613447"/>
            <a:ext cx="9603275" cy="1049235"/>
          </a:xfrm>
        </p:spPr>
        <p:txBody>
          <a:bodyPr>
            <a:noAutofit/>
          </a:body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102</a:t>
            </a:fld>
            <a:endParaRPr lang="en-US"/>
          </a:p>
        </p:txBody>
      </p:sp>
    </p:spTree>
    <p:extLst>
      <p:ext uri="{BB962C8B-B14F-4D97-AF65-F5344CB8AC3E}">
        <p14:creationId xmlns:p14="http://schemas.microsoft.com/office/powerpoint/2010/main" val="3250706160"/>
      </p:ext>
    </p:extLst>
  </p:cSld>
  <p:clrMapOvr>
    <a:masterClrMapping/>
  </p:clrMapOvr>
  <p:transition>
    <p:push/>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69">
                                            <p:txEl>
                                              <p:pRg st="0" end="0"/>
                                            </p:txEl>
                                          </p:spTgt>
                                        </p:tgtEl>
                                        <p:attrNameLst>
                                          <p:attrName>style.visibility</p:attrName>
                                        </p:attrNameLst>
                                      </p:cBhvr>
                                      <p:to>
                                        <p:strVal val="visible"/>
                                      </p:to>
                                    </p:set>
                                    <p:animEffect transition="in" filter="fade">
                                      <p:cBhvr>
                                        <p:cTn id="11" dur="1000"/>
                                        <p:tgtEl>
                                          <p:spTgt spid="1126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1269">
                                            <p:txEl>
                                              <p:pRg st="1" end="1"/>
                                            </p:txEl>
                                          </p:spTgt>
                                        </p:tgtEl>
                                        <p:attrNameLst>
                                          <p:attrName>style.visibility</p:attrName>
                                        </p:attrNameLst>
                                      </p:cBhvr>
                                      <p:to>
                                        <p:strVal val="visible"/>
                                      </p:to>
                                    </p:set>
                                    <p:animEffect transition="in" filter="fade">
                                      <p:cBhvr>
                                        <p:cTn id="15" dur="1000"/>
                                        <p:tgtEl>
                                          <p:spTgt spid="112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197" y="1064525"/>
            <a:ext cx="8338782" cy="736978"/>
          </a:xfrm>
        </p:spPr>
        <p:txBody>
          <a:bodyPr>
            <a:noAutofit/>
          </a:bodyPr>
          <a:lstStyle/>
          <a:p>
            <a:pPr algn="ctr" fontAlgn="auto">
              <a:spcAft>
                <a:spcPts val="0"/>
              </a:spcAft>
              <a:defRPr/>
            </a:pPr>
            <a:r>
              <a:rPr lang="el-GR" sz="5400" b="1" dirty="0">
                <a:solidFill>
                  <a:schemeClr val="tx1">
                    <a:lumMod val="65000"/>
                    <a:lumOff val="35000"/>
                  </a:schemeClr>
                </a:solidFill>
              </a:rPr>
              <a:t>ΠΑΡΑΔΟΣΗ ΚΑΛΠΗΣ</a:t>
            </a:r>
          </a:p>
        </p:txBody>
      </p:sp>
      <p:pic>
        <p:nvPicPr>
          <p:cNvPr id="10" name="Picture 2" descr="C:\Users\User\AppData\Local\Microsoft\Windows\Temporary Internet Files\Content.IE5\7WLTZ5AO\Traslocatore01[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1592" y="2378125"/>
            <a:ext cx="3037019" cy="34139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103</a:t>
            </a:fld>
            <a:endParaRPr lang="en-US"/>
          </a:p>
        </p:txBody>
      </p:sp>
    </p:spTree>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812799" y="1724026"/>
            <a:ext cx="11205029" cy="4591051"/>
          </a:xfrm>
        </p:spPr>
        <p:txBody>
          <a:bodyPr rtlCol="0">
            <a:normAutofit/>
          </a:bodyPr>
          <a:lstStyle/>
          <a:p>
            <a:pPr marL="274320" indent="-274320" fontAlgn="auto">
              <a:spcAft>
                <a:spcPts val="0"/>
              </a:spcAft>
              <a:buClr>
                <a:schemeClr val="accent3"/>
              </a:buClr>
              <a:buFont typeface="Wingdings" pitchFamily="2" charset="2"/>
              <a:buNone/>
              <a:defRPr/>
            </a:pPr>
            <a:r>
              <a:rPr lang="el-GR" sz="3200" dirty="0">
                <a:solidFill>
                  <a:schemeClr val="tx1">
                    <a:lumMod val="65000"/>
                    <a:lumOff val="35000"/>
                  </a:schemeClr>
                </a:solidFill>
                <a:latin typeface="+mj-lt"/>
              </a:rPr>
              <a:t>Μαζί με την Κάλπη παραδίδονται </a:t>
            </a:r>
            <a:r>
              <a:rPr lang="el-GR" sz="3200" b="1" dirty="0">
                <a:solidFill>
                  <a:schemeClr val="tx1">
                    <a:lumMod val="65000"/>
                    <a:lumOff val="35000"/>
                  </a:schemeClr>
                </a:solidFill>
                <a:latin typeface="+mj-lt"/>
              </a:rPr>
              <a:t>δια χειρός</a:t>
            </a:r>
            <a:r>
              <a:rPr lang="el-GR" sz="3200" dirty="0">
                <a:solidFill>
                  <a:schemeClr val="tx1">
                    <a:lumMod val="65000"/>
                    <a:lumOff val="35000"/>
                  </a:schemeClr>
                </a:solidFill>
                <a:latin typeface="+mj-lt"/>
              </a:rPr>
              <a:t>:</a:t>
            </a:r>
          </a:p>
          <a:p>
            <a:pPr lvl="0"/>
            <a:r>
              <a:rPr lang="el-GR" sz="2800" dirty="0">
                <a:solidFill>
                  <a:schemeClr val="tx1">
                    <a:lumMod val="65000"/>
                    <a:lumOff val="35000"/>
                  </a:schemeClr>
                </a:solidFill>
              </a:rPr>
              <a:t>Το</a:t>
            </a:r>
            <a:r>
              <a:rPr lang="el-GR" sz="2800" b="1" dirty="0">
                <a:solidFill>
                  <a:schemeClr val="tx1">
                    <a:lumMod val="65000"/>
                    <a:lumOff val="35000"/>
                  </a:schemeClr>
                </a:solidFill>
              </a:rPr>
              <a:t> πρωτότυπο Φύλλο Καταμέτρησης Ψήφων </a:t>
            </a:r>
            <a:r>
              <a:rPr lang="el-GR" sz="2800" dirty="0">
                <a:solidFill>
                  <a:schemeClr val="tx1">
                    <a:lumMod val="65000"/>
                    <a:lumOff val="35000"/>
                  </a:schemeClr>
                </a:solidFill>
              </a:rPr>
              <a:t>(έχει ήδη διαβιβαστεί με Φαξ στο Γραφείο Εφόρου στο </a:t>
            </a:r>
            <a:r>
              <a:rPr lang="el-GR" sz="2800" b="1" dirty="0">
                <a:solidFill>
                  <a:schemeClr val="accent1"/>
                </a:solidFill>
              </a:rPr>
              <a:t> 22504600</a:t>
            </a:r>
            <a:r>
              <a:rPr lang="el-GR" sz="2800" dirty="0">
                <a:solidFill>
                  <a:schemeClr val="tx1">
                    <a:lumMod val="65000"/>
                    <a:lumOff val="35000"/>
                  </a:schemeClr>
                </a:solidFill>
              </a:rPr>
              <a:t>)</a:t>
            </a:r>
            <a:r>
              <a:rPr lang="el-GR" sz="2800" dirty="0">
                <a:solidFill>
                  <a:srgbClr val="FF0000"/>
                </a:solidFill>
              </a:rPr>
              <a:t> </a:t>
            </a:r>
          </a:p>
          <a:p>
            <a:pPr lvl="0"/>
            <a:r>
              <a:rPr lang="el-GR" sz="2800" dirty="0">
                <a:solidFill>
                  <a:schemeClr val="tx1">
                    <a:lumMod val="65000"/>
                    <a:lumOff val="35000"/>
                  </a:schemeClr>
                </a:solidFill>
                <a:latin typeface="+mj-lt"/>
              </a:rPr>
              <a:t>Το </a:t>
            </a:r>
            <a:r>
              <a:rPr lang="el-GR" sz="2800" b="1" dirty="0">
                <a:solidFill>
                  <a:schemeClr val="tx1">
                    <a:lumMod val="65000"/>
                    <a:lumOff val="35000"/>
                  </a:schemeClr>
                </a:solidFill>
                <a:latin typeface="+mj-lt"/>
              </a:rPr>
              <a:t>Βιβλιάριο</a:t>
            </a:r>
            <a:r>
              <a:rPr lang="el-GR" sz="2800" dirty="0">
                <a:solidFill>
                  <a:schemeClr val="tx1">
                    <a:lumMod val="65000"/>
                    <a:lumOff val="35000"/>
                  </a:schemeClr>
                </a:solidFill>
                <a:latin typeface="+mj-lt"/>
              </a:rPr>
              <a:t> με τα αποτελέσματα της καταμέτρησης των </a:t>
            </a:r>
            <a:r>
              <a:rPr lang="el-GR" sz="2800" b="1" dirty="0">
                <a:solidFill>
                  <a:schemeClr val="tx1">
                    <a:lumMod val="65000"/>
                    <a:lumOff val="35000"/>
                  </a:schemeClr>
                </a:solidFill>
                <a:latin typeface="+mj-lt"/>
              </a:rPr>
              <a:t>σταυρών προτίμησης</a:t>
            </a:r>
          </a:p>
          <a:p>
            <a:pPr marL="182880" lvl="0" indent="-182880" fontAlgn="auto">
              <a:spcAft>
                <a:spcPts val="0"/>
              </a:spcAft>
              <a:buClr>
                <a:schemeClr val="accent1">
                  <a:lumMod val="75000"/>
                </a:schemeClr>
              </a:buClr>
              <a:defRPr/>
            </a:pPr>
            <a:r>
              <a:rPr lang="el-GR" sz="2800" dirty="0">
                <a:solidFill>
                  <a:schemeClr val="tx1">
                    <a:lumMod val="65000"/>
                    <a:lumOff val="35000"/>
                  </a:schemeClr>
                </a:solidFill>
                <a:latin typeface="+mj-lt"/>
              </a:rPr>
              <a:t>Το Δέμα με </a:t>
            </a:r>
            <a:r>
              <a:rPr lang="el-GR" sz="2800" dirty="0" err="1">
                <a:solidFill>
                  <a:schemeClr val="tx1">
                    <a:lumMod val="65000"/>
                    <a:lumOff val="35000"/>
                  </a:schemeClr>
                </a:solidFill>
                <a:latin typeface="+mj-lt"/>
              </a:rPr>
              <a:t>αρ</a:t>
            </a:r>
            <a:r>
              <a:rPr lang="el-GR" sz="2800" dirty="0">
                <a:solidFill>
                  <a:schemeClr val="tx1">
                    <a:lumMod val="65000"/>
                    <a:lumOff val="35000"/>
                  </a:schemeClr>
                </a:solidFill>
                <a:latin typeface="+mj-lt"/>
              </a:rPr>
              <a:t>. 4 με το Πρακτικό για την κατάσταση των ψηφοδελτίων </a:t>
            </a:r>
            <a:r>
              <a:rPr lang="el-GR" sz="2800" b="1" dirty="0">
                <a:solidFill>
                  <a:schemeClr val="tx1">
                    <a:lumMod val="65000"/>
                    <a:lumOff val="35000"/>
                  </a:schemeClr>
                </a:solidFill>
                <a:latin typeface="+mj-lt"/>
              </a:rPr>
              <a:t>Έντυπο Β.Ε.11. </a:t>
            </a:r>
            <a:endParaRPr lang="en-US" sz="1800" dirty="0">
              <a:solidFill>
                <a:schemeClr val="tx1">
                  <a:lumMod val="65000"/>
                  <a:lumOff val="35000"/>
                </a:schemeClr>
              </a:solidFill>
              <a:latin typeface="+mj-lt"/>
            </a:endParaRPr>
          </a:p>
        </p:txBody>
      </p:sp>
      <p:pic>
        <p:nvPicPr>
          <p:cNvPr id="15" name="Picture 14"/>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479451" y="6315077"/>
            <a:ext cx="269072" cy="268130"/>
          </a:xfrm>
          <a:prstGeom prst="rect">
            <a:avLst/>
          </a:prstGeom>
          <a:ln>
            <a:noFill/>
          </a:ln>
          <a:effectLst>
            <a:outerShdw blurRad="292100" dist="139700" dir="2700000" algn="tl" rotWithShape="0">
              <a:srgbClr val="333333">
                <a:alpha val="65000"/>
              </a:srgbClr>
            </a:outerShdw>
          </a:effectLst>
        </p:spPr>
      </p:pic>
      <p:pic>
        <p:nvPicPr>
          <p:cNvPr id="8" name="Picture 7" descr="http://www.clearsolutionsdisplays.com/images/8760.jpg"/>
          <p:cNvPicPr>
            <a:picLocks noChangeAspect="1" noChangeArrowheads="1"/>
          </p:cNvPicPr>
          <p:nvPr/>
        </p:nvPicPr>
        <p:blipFill>
          <a:blip r:embed="rId3" cstate="print"/>
          <a:srcRect/>
          <a:stretch>
            <a:fillRect/>
          </a:stretch>
        </p:blipFill>
        <p:spPr bwMode="auto">
          <a:xfrm>
            <a:off x="9910698" y="4988858"/>
            <a:ext cx="2281302" cy="1653989"/>
          </a:xfrm>
          <a:prstGeom prst="ellipse">
            <a:avLst/>
          </a:prstGeom>
          <a:ln>
            <a:noFill/>
          </a:ln>
          <a:effectLst>
            <a:outerShdw blurRad="76200" dist="12700" dir="2700000" sy="-23000" kx="-800400" algn="bl" rotWithShape="0">
              <a:prstClr val="black">
                <a:alpha val="20000"/>
              </a:prstClr>
            </a:outerShdw>
            <a:softEdge rad="635000"/>
          </a:effectLst>
        </p:spPr>
      </p:pic>
      <p:pic>
        <p:nvPicPr>
          <p:cNvPr id="9" name="Picture 6" descr="C:\Users\user\AppData\Local\Microsoft\Windows\Temporary Internet Files\Content.IE5\IQM1UWQL\MM900173989[1].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1315780" y="56324"/>
            <a:ext cx="760107" cy="103722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2344197" y="1064525"/>
            <a:ext cx="8338782" cy="736978"/>
          </a:xfrm>
        </p:spPr>
        <p:txBody>
          <a:bodyPr>
            <a:noAutofit/>
          </a:bodyPr>
          <a:lstStyle/>
          <a:p>
            <a:pPr algn="ctr" fontAlgn="auto">
              <a:spcAft>
                <a:spcPts val="0"/>
              </a:spcAft>
              <a:defRPr/>
            </a:pPr>
            <a:r>
              <a:rPr lang="el-GR" sz="4400" b="1" dirty="0">
                <a:solidFill>
                  <a:schemeClr val="tx1">
                    <a:lumMod val="65000"/>
                    <a:lumOff val="35000"/>
                  </a:schemeClr>
                </a:solidFill>
              </a:rPr>
              <a:t>ΠΑΡΑΔΟΣΗ ΚΑΛΠΗΣ</a:t>
            </a: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104</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3"/>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419453" y="1637731"/>
            <a:ext cx="7112000" cy="4945632"/>
          </a:xfrm>
        </p:spPr>
        <p:txBody>
          <a:bodyPr rtlCol="0">
            <a:normAutofit/>
          </a:bodyPr>
          <a:lstStyle/>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effectLst>
                <a:outerShdw blurRad="38100" dist="38100" dir="2700000" algn="tl">
                  <a:srgbClr val="000000">
                    <a:alpha val="43137"/>
                  </a:srgbClr>
                </a:outerShdw>
              </a:effectLst>
              <a:latin typeface="+mj-lt"/>
            </a:endParaRPr>
          </a:p>
          <a:p>
            <a:pPr marL="182880" indent="-182880" fontAlgn="auto">
              <a:spcAft>
                <a:spcPts val="0"/>
              </a:spcAft>
              <a:buClr>
                <a:schemeClr val="accent1">
                  <a:lumMod val="75000"/>
                </a:schemeClr>
              </a:buClr>
              <a:defRPr/>
            </a:pPr>
            <a:r>
              <a:rPr lang="el-GR" sz="2800" dirty="0">
                <a:solidFill>
                  <a:schemeClr val="tx1">
                    <a:lumMod val="65000"/>
                    <a:lumOff val="35000"/>
                  </a:schemeClr>
                </a:solidFill>
                <a:latin typeface="+mj-lt"/>
              </a:rPr>
              <a:t>Τα </a:t>
            </a:r>
            <a:r>
              <a:rPr lang="el-GR" sz="2800" b="1" dirty="0">
                <a:solidFill>
                  <a:schemeClr val="tx1">
                    <a:lumMod val="65000"/>
                    <a:lumOff val="35000"/>
                  </a:schemeClr>
                </a:solidFill>
                <a:latin typeface="+mj-lt"/>
              </a:rPr>
              <a:t>κλειδιά</a:t>
            </a:r>
            <a:r>
              <a:rPr lang="el-GR" sz="2800" dirty="0">
                <a:solidFill>
                  <a:schemeClr val="tx1">
                    <a:lumMod val="65000"/>
                    <a:lumOff val="35000"/>
                  </a:schemeClr>
                </a:solidFill>
                <a:latin typeface="+mj-lt"/>
              </a:rPr>
              <a:t> της κάλπης</a:t>
            </a:r>
          </a:p>
          <a:p>
            <a:pPr marL="182880" indent="-182880">
              <a:buClr>
                <a:schemeClr val="accent1">
                  <a:lumMod val="75000"/>
                </a:schemeClr>
              </a:buClr>
              <a:defRPr/>
            </a:pPr>
            <a:r>
              <a:rPr lang="el-GR" sz="2800" dirty="0">
                <a:solidFill>
                  <a:schemeClr val="tx1">
                    <a:lumMod val="65000"/>
                    <a:lumOff val="35000"/>
                  </a:schemeClr>
                </a:solidFill>
                <a:effectLst>
                  <a:outerShdw blurRad="38100" dist="38100" dir="2700000" algn="tl">
                    <a:srgbClr val="C0C0C0"/>
                  </a:outerShdw>
                </a:effectLst>
              </a:rPr>
              <a:t>Ο Φανός Θυέλλης (λουξ)</a:t>
            </a:r>
          </a:p>
          <a:p>
            <a:pPr marL="182880" indent="-182880" fontAlgn="auto">
              <a:spcAft>
                <a:spcPts val="0"/>
              </a:spcAft>
              <a:buClr>
                <a:schemeClr val="accent1">
                  <a:lumMod val="75000"/>
                </a:schemeClr>
              </a:buClr>
              <a:defRPr/>
            </a:pPr>
            <a:r>
              <a:rPr lang="en-US" sz="2800" dirty="0" err="1">
                <a:solidFill>
                  <a:schemeClr val="tx1">
                    <a:lumMod val="65000"/>
                    <a:lumOff val="35000"/>
                  </a:schemeClr>
                </a:solidFill>
                <a:effectLst>
                  <a:outerShdw blurRad="38100" dist="38100" dir="2700000" algn="tl">
                    <a:srgbClr val="C0C0C0"/>
                  </a:outerShdw>
                </a:effectLst>
              </a:rPr>
              <a:t>Plexiglass</a:t>
            </a:r>
            <a:endParaRPr lang="el-GR" sz="2800" dirty="0">
              <a:solidFill>
                <a:schemeClr val="tx1">
                  <a:lumMod val="65000"/>
                  <a:lumOff val="35000"/>
                </a:schemeClr>
              </a:solidFill>
              <a:effectLst>
                <a:outerShdw blurRad="38100" dist="38100" dir="2700000" algn="tl">
                  <a:srgbClr val="C0C0C0"/>
                </a:outerShdw>
              </a:effectLst>
            </a:endParaRPr>
          </a:p>
          <a:p>
            <a:pPr marL="182880" indent="-182880" fontAlgn="auto">
              <a:spcAft>
                <a:spcPts val="0"/>
              </a:spcAft>
              <a:buClr>
                <a:schemeClr val="accent1">
                  <a:lumMod val="75000"/>
                </a:schemeClr>
              </a:buClr>
              <a:defRPr/>
            </a:pPr>
            <a:r>
              <a:rPr lang="el-GR" sz="2800" dirty="0">
                <a:solidFill>
                  <a:schemeClr val="tx1">
                    <a:lumMod val="65000"/>
                    <a:lumOff val="35000"/>
                  </a:schemeClr>
                </a:solidFill>
                <a:effectLst>
                  <a:outerShdw blurRad="38100" dist="38100" dir="2700000" algn="tl">
                    <a:srgbClr val="C0C0C0"/>
                  </a:outerShdw>
                </a:effectLst>
              </a:rPr>
              <a:t>Συσκευή τηλεομοιότυπου (όσοι Προεδρεύοντες έχουν χρεωθεί)</a:t>
            </a:r>
          </a:p>
          <a:p>
            <a:pPr marL="274320" indent="-274320" fontAlgn="auto">
              <a:spcAft>
                <a:spcPts val="0"/>
              </a:spcAft>
              <a:buClr>
                <a:schemeClr val="accent1">
                  <a:lumMod val="75000"/>
                </a:schemeClr>
              </a:buClr>
              <a:buFont typeface="Arial" pitchFamily="34" charset="0"/>
              <a:buChar char="•"/>
              <a:defRPr/>
            </a:pPr>
            <a:r>
              <a:rPr lang="el-GR" sz="2800" dirty="0">
                <a:solidFill>
                  <a:schemeClr val="tx1">
                    <a:lumMod val="65000"/>
                    <a:lumOff val="35000"/>
                  </a:schemeClr>
                </a:solidFill>
                <a:latin typeface="Calibri"/>
              </a:rPr>
              <a:t>Η Απόδειξη επιστροφής της κάλπης</a:t>
            </a:r>
          </a:p>
          <a:p>
            <a:pPr marL="274320" indent="-274320" fontAlgn="auto">
              <a:spcAft>
                <a:spcPts val="0"/>
              </a:spcAft>
              <a:buClr>
                <a:schemeClr val="accent3"/>
              </a:buClr>
              <a:buFont typeface="Wingdings" pitchFamily="2" charset="2"/>
              <a:buNone/>
              <a:defRPr/>
            </a:pPr>
            <a:endParaRPr lang="el-GR" dirty="0">
              <a:solidFill>
                <a:schemeClr val="tx1">
                  <a:lumMod val="65000"/>
                  <a:lumOff val="35000"/>
                </a:schemeClr>
              </a:solidFill>
              <a:effectLst>
                <a:outerShdw blurRad="38100" dist="38100" dir="2700000" algn="tl">
                  <a:srgbClr val="000000">
                    <a:alpha val="43137"/>
                  </a:srgbClr>
                </a:outerShdw>
              </a:effectLst>
              <a:latin typeface="+mj-lt"/>
            </a:endParaRPr>
          </a:p>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effectLst>
                <a:outerShdw blurRad="38100" dist="38100" dir="2700000" algn="tl">
                  <a:srgbClr val="000000">
                    <a:alpha val="43137"/>
                  </a:srgbClr>
                </a:outerShdw>
              </a:effectLst>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effectLst>
                <a:outerShdw blurRad="38100" dist="38100" dir="2700000" algn="tl">
                  <a:srgbClr val="000000">
                    <a:alpha val="43137"/>
                  </a:srgbClr>
                </a:outerShdw>
              </a:effectLst>
              <a:latin typeface="+mj-lt"/>
            </a:endParaRPr>
          </a:p>
          <a:p>
            <a:pPr marL="274320" indent="-274320" fontAlgn="auto">
              <a:spcAft>
                <a:spcPts val="0"/>
              </a:spcAft>
              <a:buClr>
                <a:schemeClr val="accent3"/>
              </a:buClr>
              <a:buFont typeface="Arial" pitchFamily="34" charset="0"/>
              <a:buChar char="•"/>
              <a:defRPr/>
            </a:pPr>
            <a:endParaRPr lang="el-GR" dirty="0">
              <a:solidFill>
                <a:schemeClr val="tx1">
                  <a:lumMod val="65000"/>
                  <a:lumOff val="35000"/>
                </a:schemeClr>
              </a:solidFill>
              <a:effectLst>
                <a:outerShdw blurRad="38100" dist="38100" dir="2700000" algn="tl">
                  <a:srgbClr val="000000">
                    <a:alpha val="43137"/>
                  </a:srgbClr>
                </a:outerShdw>
              </a:effectLst>
              <a:latin typeface="+mj-lt"/>
            </a:endParaRPr>
          </a:p>
          <a:p>
            <a:pPr marL="274320" indent="-274320" fontAlgn="auto">
              <a:spcAft>
                <a:spcPts val="0"/>
              </a:spcAft>
              <a:buClr>
                <a:schemeClr val="accent3"/>
              </a:buClr>
              <a:buFont typeface="Wingdings" pitchFamily="2" charset="2"/>
              <a:buNone/>
              <a:defRPr/>
            </a:pPr>
            <a:endParaRPr lang="en-US" dirty="0">
              <a:solidFill>
                <a:schemeClr val="tx1">
                  <a:lumMod val="65000"/>
                  <a:lumOff val="35000"/>
                </a:schemeClr>
              </a:solidFill>
              <a:effectLst>
                <a:outerShdw blurRad="38100" dist="38100" dir="2700000" algn="tl">
                  <a:srgbClr val="000000">
                    <a:alpha val="43137"/>
                  </a:srgbClr>
                </a:outerShdw>
              </a:effectLst>
              <a:latin typeface="+mj-lt"/>
            </a:endParaRPr>
          </a:p>
        </p:txBody>
      </p:sp>
      <p:sp>
        <p:nvSpPr>
          <p:cNvPr id="9" name="Title 1"/>
          <p:cNvSpPr>
            <a:spLocks noGrp="1"/>
          </p:cNvSpPr>
          <p:nvPr>
            <p:ph type="title"/>
          </p:nvPr>
        </p:nvSpPr>
        <p:spPr>
          <a:xfrm>
            <a:off x="2344197" y="856343"/>
            <a:ext cx="8338782" cy="945160"/>
          </a:xfrm>
        </p:spPr>
        <p:txBody>
          <a:bodyPr>
            <a:noAutofit/>
          </a:bodyPr>
          <a:lstStyle/>
          <a:p>
            <a:pPr algn="ctr" fontAlgn="auto">
              <a:spcAft>
                <a:spcPts val="0"/>
              </a:spcAft>
              <a:defRPr/>
            </a:pPr>
            <a:r>
              <a:rPr lang="el-GR" sz="4400" b="1" dirty="0">
                <a:solidFill>
                  <a:schemeClr val="tx1">
                    <a:lumMod val="65000"/>
                    <a:lumOff val="35000"/>
                  </a:schemeClr>
                </a:solidFill>
              </a:rPr>
              <a:t>ΠΑΡΑΔΟΣΗ ΚΑΛΠΗΣ</a:t>
            </a:r>
            <a:br>
              <a:rPr lang="el-GR" sz="44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l-GR" sz="4400" b="1" dirty="0">
              <a:solidFill>
                <a:schemeClr val="tx1">
                  <a:lumMod val="65000"/>
                  <a:lumOff val="35000"/>
                </a:schemeClr>
              </a:solidFill>
            </a:endParaRPr>
          </a:p>
        </p:txBody>
      </p:sp>
      <p:pic>
        <p:nvPicPr>
          <p:cNvPr id="10" name="Picture 6" descr="C:\Users\user\AppData\Local\Microsoft\Windows\Temporary Internet Files\Content.IE5\IQM1UWQL\MM900173989[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1348008" y="41811"/>
            <a:ext cx="727881" cy="9932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105</a:t>
            </a:fld>
            <a:endParaRPr lang="en-US"/>
          </a:p>
        </p:txBody>
      </p:sp>
      <p:pic>
        <p:nvPicPr>
          <p:cNvPr id="2" name="Picture 1"/>
          <p:cNvPicPr>
            <a:picLocks noChangeAspect="1"/>
          </p:cNvPicPr>
          <p:nvPr/>
        </p:nvPicPr>
        <p:blipFill rotWithShape="1">
          <a:blip r:embed="rId3"/>
          <a:srcRect l="25570" t="18203" r="44311" b="9574"/>
          <a:stretch/>
        </p:blipFill>
        <p:spPr>
          <a:xfrm>
            <a:off x="8534399" y="1919758"/>
            <a:ext cx="3657597" cy="4930982"/>
          </a:xfrm>
          <a:prstGeom prst="rect">
            <a:avLst/>
          </a:prstGeom>
        </p:spPr>
      </p:pic>
    </p:spTree>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101564" y="1834665"/>
            <a:ext cx="6933061" cy="4324350"/>
          </a:xfrm>
        </p:spPr>
        <p:txBody>
          <a:bodyPr rtlCol="0">
            <a:normAutofit lnSpcReduction="10000"/>
          </a:bodyPr>
          <a:lstStyle/>
          <a:p>
            <a:pPr marL="182880" indent="-182880" fontAlgn="auto">
              <a:spcAft>
                <a:spcPts val="0"/>
              </a:spcAft>
              <a:buClr>
                <a:schemeClr val="accent1">
                  <a:lumMod val="75000"/>
                </a:schemeClr>
              </a:buClr>
              <a:defRPr/>
            </a:pPr>
            <a:r>
              <a:rPr lang="el-GR" sz="3000" dirty="0">
                <a:solidFill>
                  <a:schemeClr val="tx1">
                    <a:lumMod val="65000"/>
                    <a:lumOff val="35000"/>
                  </a:schemeClr>
                </a:solidFill>
                <a:effectLst>
                  <a:outerShdw blurRad="38100" dist="38100" dir="2700000" algn="tl">
                    <a:srgbClr val="C0C0C0"/>
                  </a:outerShdw>
                </a:effectLst>
              </a:rPr>
              <a:t>Έντυπο τηλεφώνων Προεδρεύοντα, Καταμετρητή και </a:t>
            </a:r>
            <a:r>
              <a:rPr lang="el-GR" sz="3000" dirty="0" err="1">
                <a:solidFill>
                  <a:schemeClr val="tx1">
                    <a:lumMod val="65000"/>
                    <a:lumOff val="35000"/>
                  </a:schemeClr>
                </a:solidFill>
                <a:effectLst>
                  <a:outerShdw blurRad="38100" dist="38100" dir="2700000" algn="tl">
                    <a:srgbClr val="C0C0C0"/>
                  </a:outerShdw>
                </a:effectLst>
              </a:rPr>
              <a:t>Καταγραφέα</a:t>
            </a:r>
            <a:r>
              <a:rPr lang="el-GR" sz="3000" dirty="0">
                <a:solidFill>
                  <a:schemeClr val="tx1">
                    <a:lumMod val="65000"/>
                    <a:lumOff val="35000"/>
                  </a:schemeClr>
                </a:solidFill>
                <a:effectLst>
                  <a:outerShdw blurRad="38100" dist="38100" dir="2700000" algn="tl">
                    <a:srgbClr val="C0C0C0"/>
                  </a:outerShdw>
                </a:effectLst>
              </a:rPr>
              <a:t> </a:t>
            </a:r>
            <a:r>
              <a:rPr lang="el-GR" sz="2800" dirty="0">
                <a:solidFill>
                  <a:schemeClr val="bg1">
                    <a:lumMod val="50000"/>
                  </a:schemeClr>
                </a:solidFill>
              </a:rPr>
              <a:t>(για να δοθούν διευκρινίσεις εάν χρειαστεί.)</a:t>
            </a:r>
          </a:p>
          <a:p>
            <a:pPr marL="640080" lvl="1" indent="-182880">
              <a:buClr>
                <a:schemeClr val="accent1">
                  <a:lumMod val="75000"/>
                </a:schemeClr>
              </a:buClr>
              <a:defRPr/>
            </a:pPr>
            <a:r>
              <a:rPr lang="el-GR" sz="3000" dirty="0">
                <a:solidFill>
                  <a:schemeClr val="tx1">
                    <a:lumMod val="65000"/>
                    <a:lumOff val="35000"/>
                  </a:schemeClr>
                </a:solidFill>
              </a:rPr>
              <a:t>Είναι </a:t>
            </a:r>
            <a:r>
              <a:rPr lang="el-GR" sz="3000" b="1" u="sng" dirty="0">
                <a:solidFill>
                  <a:schemeClr val="tx1">
                    <a:lumMod val="65000"/>
                    <a:lumOff val="35000"/>
                  </a:schemeClr>
                </a:solidFill>
              </a:rPr>
              <a:t>ΑΠΑΡΑΙΤΗΤΟ και αναγκαίο </a:t>
            </a:r>
            <a:r>
              <a:rPr lang="el-GR" sz="3000" dirty="0">
                <a:solidFill>
                  <a:schemeClr val="tx1">
                    <a:lumMod val="65000"/>
                    <a:lumOff val="35000"/>
                  </a:schemeClr>
                </a:solidFill>
              </a:rPr>
              <a:t>τα τηλέφωνα του </a:t>
            </a:r>
            <a:r>
              <a:rPr lang="el-GR" sz="3000" dirty="0" err="1">
                <a:solidFill>
                  <a:schemeClr val="tx1">
                    <a:lumMod val="65000"/>
                    <a:lumOff val="35000"/>
                  </a:schemeClr>
                </a:solidFill>
              </a:rPr>
              <a:t>Προεδρεύοντος</a:t>
            </a:r>
            <a:r>
              <a:rPr lang="el-GR" sz="3000" dirty="0">
                <a:solidFill>
                  <a:schemeClr val="tx1">
                    <a:lumMod val="65000"/>
                    <a:lumOff val="35000"/>
                  </a:schemeClr>
                </a:solidFill>
              </a:rPr>
              <a:t> και των Βοηθών να παραμείνουν ενεργοποιημένα, ακόμη και 2 ώρες μετά την παράδοση της κάλπης)</a:t>
            </a:r>
          </a:p>
          <a:p>
            <a:pPr marL="182880" indent="-182880" fontAlgn="auto">
              <a:spcAft>
                <a:spcPts val="0"/>
              </a:spcAft>
              <a:buClr>
                <a:schemeClr val="accent1">
                  <a:lumMod val="75000"/>
                </a:schemeClr>
              </a:buClr>
              <a:defRPr/>
            </a:pPr>
            <a:endParaRPr lang="el-GR" sz="2600" dirty="0">
              <a:solidFill>
                <a:schemeClr val="tx1">
                  <a:lumMod val="65000"/>
                  <a:lumOff val="35000"/>
                </a:schemeClr>
              </a:solidFill>
              <a:effectLst>
                <a:outerShdw blurRad="38100" dist="38100" dir="2700000" algn="tl">
                  <a:srgbClr val="C0C0C0"/>
                </a:outerShdw>
              </a:effectLst>
            </a:endParaRPr>
          </a:p>
          <a:p>
            <a:pPr marL="0" indent="0" fontAlgn="auto">
              <a:spcAft>
                <a:spcPts val="0"/>
              </a:spcAft>
              <a:buClr>
                <a:schemeClr val="accent1">
                  <a:lumMod val="75000"/>
                </a:schemeClr>
              </a:buClr>
              <a:buFont typeface="Wingdings" pitchFamily="2" charset="2"/>
              <a:buNone/>
              <a:defRPr/>
            </a:pPr>
            <a:endParaRPr lang="el-GR" sz="1000" dirty="0">
              <a:effectLst>
                <a:outerShdw blurRad="38100" dist="38100" dir="2700000" algn="tl">
                  <a:srgbClr val="C0C0C0"/>
                </a:outerShdw>
              </a:effectLst>
            </a:endParaRPr>
          </a:p>
          <a:p>
            <a:pPr marL="0" indent="0" fontAlgn="auto">
              <a:spcAft>
                <a:spcPts val="0"/>
              </a:spcAft>
              <a:buClr>
                <a:schemeClr val="accent1">
                  <a:lumMod val="75000"/>
                </a:schemeClr>
              </a:buClr>
              <a:buNone/>
              <a:defRPr/>
            </a:pPr>
            <a:endParaRPr lang="el-GR" sz="2600" dirty="0">
              <a:effectLst>
                <a:outerShdw blurRad="38100" dist="38100" dir="2700000" algn="tl">
                  <a:srgbClr val="C0C0C0"/>
                </a:outerShdw>
              </a:effectLst>
            </a:endParaRPr>
          </a:p>
          <a:p>
            <a:pPr marL="182880" indent="-182880" fontAlgn="auto">
              <a:spcAft>
                <a:spcPts val="0"/>
              </a:spcAft>
              <a:buClr>
                <a:schemeClr val="accent1">
                  <a:lumMod val="75000"/>
                </a:schemeClr>
              </a:buClr>
              <a:buFont typeface="Wingdings 2" pitchFamily="18" charset="2"/>
              <a:buNone/>
              <a:defRPr/>
            </a:pPr>
            <a:endParaRPr lang="en-US" sz="2600" dirty="0">
              <a:effectLst>
                <a:outerShdw blurRad="38100" dist="38100" dir="2700000" algn="tl">
                  <a:srgbClr val="C0C0C0"/>
                </a:outerShdw>
              </a:effectLst>
            </a:endParaRPr>
          </a:p>
        </p:txBody>
      </p:sp>
      <p:pic>
        <p:nvPicPr>
          <p:cNvPr id="2" name="Picture 1"/>
          <p:cNvPicPr>
            <a:picLocks noChangeAspect="1"/>
          </p:cNvPicPr>
          <p:nvPr/>
        </p:nvPicPr>
        <p:blipFill>
          <a:blip r:embed="rId3"/>
          <a:stretch>
            <a:fillRect/>
          </a:stretch>
        </p:blipFill>
        <p:spPr>
          <a:xfrm>
            <a:off x="8070328" y="1886859"/>
            <a:ext cx="4121672" cy="4963884"/>
          </a:xfrm>
          <a:prstGeom prst="rect">
            <a:avLst/>
          </a:prstGeom>
        </p:spPr>
      </p:pic>
      <p:pic>
        <p:nvPicPr>
          <p:cNvPr id="5" name="Picture 6" descr="C:\Users\user\AppData\Local\Microsoft\Windows\Temporary Internet Files\Content.IE5\IQM1UWQL\MM900173989[1].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1581914" y="27296"/>
            <a:ext cx="610086" cy="8325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718661" y="798973"/>
            <a:ext cx="8338782" cy="11082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ΠΑΡΑΔΟΣΗ ΚΑΛΠΗΣ</a:t>
            </a:r>
            <a:br>
              <a:rPr lang="el-GR" sz="44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l-GR" sz="4400" b="1" dirty="0">
              <a:solidFill>
                <a:schemeClr val="tx1">
                  <a:lumMod val="65000"/>
                  <a:lumOff val="35000"/>
                </a:schemeClr>
              </a:solidFill>
            </a:endParaRPr>
          </a:p>
        </p:txBody>
      </p:sp>
      <p:sp>
        <p:nvSpPr>
          <p:cNvPr id="9" name="Slide Number Placeholder 8"/>
          <p:cNvSpPr>
            <a:spLocks noGrp="1"/>
          </p:cNvSpPr>
          <p:nvPr>
            <p:ph type="sldNum" sz="quarter" idx="12"/>
          </p:nvPr>
        </p:nvSpPr>
        <p:spPr/>
        <p:txBody>
          <a:bodyPr/>
          <a:lstStyle/>
          <a:p>
            <a:pPr>
              <a:defRPr/>
            </a:pPr>
            <a:fld id="{167FFD2E-6AD8-4014-8A90-D61218B33E05}" type="slidenum">
              <a:rPr lang="en-US" smtClean="0"/>
              <a:pPr>
                <a:defRPr/>
              </a:pPr>
              <a:t>106</a:t>
            </a:fld>
            <a:endParaRPr lang="en-US"/>
          </a:p>
        </p:txBody>
      </p:sp>
    </p:spTree>
  </p:cSld>
  <p:clrMapOvr>
    <a:masterClrMapping/>
  </p:clrMapOvr>
  <p:transition>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fade">
                                      <p:cBhvr>
                                        <p:cTn id="7" dur="1000"/>
                                        <p:tgtEl>
                                          <p:spTgt spid="1126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fade">
                                      <p:cBhvr>
                                        <p:cTn id="10" dur="1000"/>
                                        <p:tgtEl>
                                          <p:spTgt spid="112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p:cNvSpPr>
            <a:spLocks noGrp="1"/>
          </p:cNvSpPr>
          <p:nvPr>
            <p:ph type="title"/>
          </p:nvPr>
        </p:nvSpPr>
        <p:spPr>
          <a:xfrm>
            <a:off x="2465708" y="785146"/>
            <a:ext cx="7393103" cy="936625"/>
          </a:xfrm>
        </p:spPr>
        <p:txBody>
          <a:bodyPr>
            <a:normAutofit fontScale="90000"/>
          </a:bodyPr>
          <a:lstStyle/>
          <a:p>
            <a:pPr algn="ctr">
              <a:defRPr/>
            </a:pPr>
            <a:r>
              <a:rPr lang="el-GR" sz="4900" b="1" dirty="0">
                <a:solidFill>
                  <a:schemeClr val="tx1">
                    <a:lumMod val="65000"/>
                    <a:lumOff val="35000"/>
                  </a:schemeClr>
                </a:solidFill>
              </a:rPr>
              <a:t>ΠΑΡΑΔΟΣΗ </a:t>
            </a:r>
            <a:r>
              <a:rPr lang="el-GR" sz="4900" b="1" dirty="0" err="1">
                <a:solidFill>
                  <a:schemeClr val="tx1">
                    <a:lumMod val="65000"/>
                    <a:lumOff val="35000"/>
                  </a:schemeClr>
                </a:solidFill>
              </a:rPr>
              <a:t>ΚΑΛΠΗσ</a:t>
            </a:r>
            <a:r>
              <a:rPr lang="el-GR" sz="4400" b="1" dirty="0">
                <a:solidFill>
                  <a:schemeClr val="tx1">
                    <a:lumMod val="65000"/>
                    <a:lumOff val="35000"/>
                  </a:schemeClr>
                </a:solidFill>
              </a:rPr>
              <a:t/>
            </a:r>
            <a:br>
              <a:rPr lang="el-GR" sz="4400" b="1" dirty="0">
                <a:solidFill>
                  <a:schemeClr val="tx1">
                    <a:lumMod val="65000"/>
                    <a:lumOff val="35000"/>
                  </a:schemeClr>
                </a:solidFill>
              </a:rPr>
            </a:br>
            <a:r>
              <a:rPr lang="el-GR" sz="2000" b="1" dirty="0">
                <a:solidFill>
                  <a:schemeClr val="tx1">
                    <a:lumMod val="65000"/>
                    <a:lumOff val="35000"/>
                  </a:schemeClr>
                </a:solidFill>
              </a:rPr>
              <a:t>(</a:t>
            </a:r>
            <a:r>
              <a:rPr lang="el-GR" sz="2000" b="1" dirty="0" err="1">
                <a:solidFill>
                  <a:schemeClr val="tx1">
                    <a:lumMod val="65000"/>
                    <a:lumOff val="35000"/>
                  </a:schemeClr>
                </a:solidFill>
              </a:rPr>
              <a:t>συνεχεια</a:t>
            </a:r>
            <a:r>
              <a:rPr lang="el-GR" sz="2000" b="1" dirty="0">
                <a:solidFill>
                  <a:schemeClr val="tx1">
                    <a:lumMod val="65000"/>
                    <a:lumOff val="35000"/>
                  </a:schemeClr>
                </a:solidFill>
              </a:rPr>
              <a:t>)</a:t>
            </a:r>
            <a:r>
              <a:rPr lang="el-GR" sz="4900" b="1" dirty="0">
                <a:solidFill>
                  <a:schemeClr val="tx1">
                    <a:lumMod val="65000"/>
                    <a:lumOff val="35000"/>
                  </a:schemeClr>
                </a:solidFill>
              </a:rPr>
              <a:t/>
            </a:r>
            <a:br>
              <a:rPr lang="el-GR" sz="4900" b="1" dirty="0">
                <a:solidFill>
                  <a:schemeClr val="tx1">
                    <a:lumMod val="65000"/>
                    <a:lumOff val="35000"/>
                  </a:schemeClr>
                </a:solidFill>
              </a:rPr>
            </a:br>
            <a:endParaRPr lang="en-US" sz="4400" b="1" dirty="0">
              <a:solidFill>
                <a:schemeClr val="tx1">
                  <a:lumMod val="65000"/>
                  <a:lumOff val="35000"/>
                </a:schemeClr>
              </a:solidFill>
            </a:endParaRPr>
          </a:p>
        </p:txBody>
      </p:sp>
      <p:sp>
        <p:nvSpPr>
          <p:cNvPr id="11269" name="Content Placeholder 8"/>
          <p:cNvSpPr>
            <a:spLocks noGrp="1"/>
          </p:cNvSpPr>
          <p:nvPr>
            <p:ph idx="1"/>
          </p:nvPr>
        </p:nvSpPr>
        <p:spPr>
          <a:xfrm>
            <a:off x="795130" y="1917245"/>
            <a:ext cx="10734261" cy="4324350"/>
          </a:xfrm>
        </p:spPr>
        <p:txBody>
          <a:bodyPr rtlCol="0">
            <a:normAutofit/>
          </a:bodyPr>
          <a:lstStyle/>
          <a:p>
            <a:pPr marL="0" indent="0" fontAlgn="auto">
              <a:spcAft>
                <a:spcPts val="0"/>
              </a:spcAft>
              <a:buClr>
                <a:schemeClr val="accent1">
                  <a:lumMod val="75000"/>
                </a:schemeClr>
              </a:buClr>
              <a:buNone/>
              <a:defRPr/>
            </a:pPr>
            <a:r>
              <a:rPr lang="el-GR" sz="2800" dirty="0">
                <a:solidFill>
                  <a:schemeClr val="tx1">
                    <a:lumMod val="65000"/>
                    <a:lumOff val="35000"/>
                  </a:schemeClr>
                </a:solidFill>
                <a:effectLst>
                  <a:outerShdw blurRad="38100" dist="38100" dir="2700000" algn="tl">
                    <a:srgbClr val="C0C0C0"/>
                  </a:outerShdw>
                </a:effectLst>
              </a:rPr>
              <a:t>Τέλος, εκτός Κάλπης </a:t>
            </a:r>
            <a:r>
              <a:rPr lang="el-GR" sz="2800" b="1" dirty="0">
                <a:solidFill>
                  <a:schemeClr val="tx1">
                    <a:lumMod val="65000"/>
                    <a:lumOff val="35000"/>
                  </a:schemeClr>
                </a:solidFill>
                <a:effectLst>
                  <a:outerShdw blurRad="38100" dist="38100" dir="2700000" algn="tl">
                    <a:srgbClr val="C0C0C0"/>
                  </a:outerShdw>
                </a:effectLst>
              </a:rPr>
              <a:t>πρέπει</a:t>
            </a:r>
            <a:r>
              <a:rPr lang="el-GR" sz="2800" dirty="0">
                <a:solidFill>
                  <a:schemeClr val="tx1">
                    <a:lumMod val="65000"/>
                    <a:lumOff val="35000"/>
                  </a:schemeClr>
                </a:solidFill>
                <a:effectLst>
                  <a:outerShdw blurRad="38100" dist="38100" dir="2700000" algn="tl">
                    <a:srgbClr val="C0C0C0"/>
                  </a:outerShdw>
                </a:effectLst>
              </a:rPr>
              <a:t> να παραδοθούν:</a:t>
            </a:r>
          </a:p>
          <a:p>
            <a:pPr fontAlgn="auto">
              <a:spcAft>
                <a:spcPts val="0"/>
              </a:spcAft>
              <a:buClr>
                <a:schemeClr val="accent1">
                  <a:lumMod val="75000"/>
                </a:schemeClr>
              </a:buClr>
              <a:defRPr/>
            </a:pPr>
            <a:r>
              <a:rPr lang="el-GR" sz="2800" dirty="0">
                <a:solidFill>
                  <a:schemeClr val="tx1">
                    <a:lumMod val="65000"/>
                    <a:lumOff val="35000"/>
                  </a:schemeClr>
                </a:solidFill>
                <a:effectLst>
                  <a:outerShdw blurRad="38100" dist="38100" dir="2700000" algn="tl">
                    <a:srgbClr val="C0C0C0"/>
                  </a:outerShdw>
                </a:effectLst>
              </a:rPr>
              <a:t> Μη χρησιμοποιημένες μάσκες προσώπου</a:t>
            </a:r>
          </a:p>
          <a:p>
            <a:pPr fontAlgn="auto">
              <a:spcAft>
                <a:spcPts val="0"/>
              </a:spcAft>
              <a:buClr>
                <a:schemeClr val="accent1">
                  <a:lumMod val="75000"/>
                </a:schemeClr>
              </a:buClr>
              <a:defRPr/>
            </a:pPr>
            <a:r>
              <a:rPr lang="el-GR" sz="2800" dirty="0">
                <a:solidFill>
                  <a:schemeClr val="tx1">
                    <a:lumMod val="65000"/>
                    <a:lumOff val="35000"/>
                  </a:schemeClr>
                </a:solidFill>
                <a:effectLst>
                  <a:outerShdw blurRad="38100" dist="38100" dir="2700000" algn="tl">
                    <a:srgbClr val="C0C0C0"/>
                  </a:outerShdw>
                </a:effectLst>
              </a:rPr>
              <a:t> Αντισηπτικά, συμπεριλαμβανομένων και κενών</a:t>
            </a:r>
          </a:p>
          <a:p>
            <a:pPr fontAlgn="auto">
              <a:spcAft>
                <a:spcPts val="0"/>
              </a:spcAft>
              <a:buClr>
                <a:schemeClr val="accent1">
                  <a:lumMod val="75000"/>
                </a:schemeClr>
              </a:buClr>
              <a:defRPr/>
            </a:pPr>
            <a:r>
              <a:rPr lang="el-GR" sz="2800" dirty="0">
                <a:solidFill>
                  <a:schemeClr val="tx1">
                    <a:lumMod val="65000"/>
                    <a:lumOff val="35000"/>
                  </a:schemeClr>
                </a:solidFill>
                <a:effectLst>
                  <a:outerShdw blurRad="38100" dist="38100" dir="2700000" algn="tl">
                    <a:srgbClr val="C0C0C0"/>
                  </a:outerShdw>
                </a:effectLst>
              </a:rPr>
              <a:t> Σπρέι καθαρισμού, συμπεριλαμβανομένων και κενών</a:t>
            </a:r>
          </a:p>
          <a:p>
            <a:pPr marL="0" indent="0" fontAlgn="auto">
              <a:spcAft>
                <a:spcPts val="0"/>
              </a:spcAft>
              <a:buClr>
                <a:schemeClr val="accent1">
                  <a:lumMod val="75000"/>
                </a:schemeClr>
              </a:buClr>
              <a:buNone/>
              <a:defRPr/>
            </a:pPr>
            <a:endParaRPr lang="el-GR" sz="2600" dirty="0">
              <a:effectLst>
                <a:outerShdw blurRad="38100" dist="38100" dir="2700000" algn="tl">
                  <a:srgbClr val="C0C0C0"/>
                </a:outerShdw>
              </a:effectLst>
            </a:endParaRPr>
          </a:p>
          <a:p>
            <a:pPr marL="182880" indent="-182880" fontAlgn="auto">
              <a:spcAft>
                <a:spcPts val="0"/>
              </a:spcAft>
              <a:buClr>
                <a:schemeClr val="accent1">
                  <a:lumMod val="75000"/>
                </a:schemeClr>
              </a:buClr>
              <a:buFont typeface="Wingdings 2" pitchFamily="18" charset="2"/>
              <a:buNone/>
              <a:defRPr/>
            </a:pPr>
            <a:endParaRPr lang="en-US" sz="2600" dirty="0">
              <a:effectLst>
                <a:outerShdw blurRad="38100" dist="38100" dir="2700000" algn="tl">
                  <a:srgbClr val="C0C0C0"/>
                </a:outerShdw>
              </a:effectLst>
            </a:endParaRPr>
          </a:p>
        </p:txBody>
      </p:sp>
      <p:pic>
        <p:nvPicPr>
          <p:cNvPr id="4" name="Picture 6" descr="C:\Users\user\AppData\Local\Microsoft\Windows\Temporary Internet Files\Content.IE5\IQM1UWQL\MM900173989[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581914" y="27296"/>
            <a:ext cx="610086" cy="8325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107</a:t>
            </a:fld>
            <a:endParaRPr lang="en-US"/>
          </a:p>
        </p:txBody>
      </p:sp>
    </p:spTree>
    <p:extLst>
      <p:ext uri="{BB962C8B-B14F-4D97-AF65-F5344CB8AC3E}">
        <p14:creationId xmlns:p14="http://schemas.microsoft.com/office/powerpoint/2010/main" val="1996460372"/>
      </p:ext>
    </p:extLst>
  </p:cSld>
  <p:clrMapOvr>
    <a:masterClrMapping/>
  </p:clrMapOvr>
  <p:transition>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fade">
                                      <p:cBhvr>
                                        <p:cTn id="7" dur="10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fade">
                                      <p:cBhvr>
                                        <p:cTn id="12" dur="10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fade">
                                      <p:cBhvr>
                                        <p:cTn id="17" dur="1000"/>
                                        <p:tgtEl>
                                          <p:spTgt spid="11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fade">
                                      <p:cBhvr>
                                        <p:cTn id="22" dur="1000"/>
                                        <p:tgtEl>
                                          <p:spTgt spid="11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F1A7DD-8F63-41B9-8D84-13B936A3ACDF}"/>
              </a:ext>
            </a:extLst>
          </p:cNvPr>
          <p:cNvSpPr>
            <a:spLocks noGrp="1"/>
          </p:cNvSpPr>
          <p:nvPr>
            <p:ph type="sldNum" sz="quarter" idx="11"/>
          </p:nvPr>
        </p:nvSpPr>
        <p:spPr/>
        <p:txBody>
          <a:bodyPr/>
          <a:lstStyle/>
          <a:p>
            <a:pPr>
              <a:defRPr/>
            </a:pPr>
            <a:fld id="{1032F992-A713-4531-8EC9-03B22B486369}" type="slidenum">
              <a:rPr lang="en-US" smtClean="0"/>
              <a:pPr>
                <a:defRPr/>
              </a:pPr>
              <a:t>108</a:t>
            </a:fld>
            <a:endParaRPr lang="en-US"/>
          </a:p>
        </p:txBody>
      </p:sp>
      <p:pic>
        <p:nvPicPr>
          <p:cNvPr id="2" name="Picture 1"/>
          <p:cNvPicPr>
            <a:picLocks noChangeAspect="1"/>
          </p:cNvPicPr>
          <p:nvPr/>
        </p:nvPicPr>
        <p:blipFill rotWithShape="1">
          <a:blip r:embed="rId2"/>
          <a:srcRect l="10509" t="18403" r="29698" b="11558"/>
          <a:stretch/>
        </p:blipFill>
        <p:spPr>
          <a:xfrm>
            <a:off x="2162627" y="755431"/>
            <a:ext cx="7779657" cy="5123543"/>
          </a:xfrm>
          <a:prstGeom prst="rect">
            <a:avLst/>
          </a:prstGeom>
        </p:spPr>
      </p:pic>
    </p:spTree>
    <p:extLst>
      <p:ext uri="{BB962C8B-B14F-4D97-AF65-F5344CB8AC3E}">
        <p14:creationId xmlns:p14="http://schemas.microsoft.com/office/powerpoint/2010/main" val="1784845809"/>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85326" y="1769139"/>
            <a:ext cx="10232632" cy="4787580"/>
          </a:xfrm>
        </p:spPr>
        <p:txBody>
          <a:bodyPr rtlCol="0">
            <a:normAutofit fontScale="70000" lnSpcReduction="20000"/>
          </a:bodyPr>
          <a:lstStyle/>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182880" indent="-182880" fontAlgn="auto">
              <a:spcAft>
                <a:spcPts val="0"/>
              </a:spcAft>
              <a:buClr>
                <a:schemeClr val="accent1">
                  <a:lumMod val="75000"/>
                </a:schemeClr>
              </a:buClr>
              <a:buFont typeface="Wingdings" pitchFamily="2" charset="2"/>
              <a:buNone/>
              <a:defRPr/>
            </a:pPr>
            <a:r>
              <a:rPr lang="el-GR" dirty="0">
                <a:solidFill>
                  <a:schemeClr val="tx1">
                    <a:lumMod val="65000"/>
                    <a:lumOff val="35000"/>
                  </a:schemeClr>
                </a:solidFill>
                <a:latin typeface="+mj-lt"/>
              </a:rPr>
              <a:t> </a:t>
            </a:r>
            <a:r>
              <a:rPr lang="el-GR" sz="3600" dirty="0">
                <a:effectLst>
                  <a:outerShdw blurRad="38100" dist="38100" dir="2700000" algn="tl">
                    <a:srgbClr val="C0C0C0"/>
                  </a:outerShdw>
                </a:effectLst>
              </a:rPr>
              <a:t> </a:t>
            </a:r>
            <a:r>
              <a:rPr lang="el-GR" sz="4000" b="1" dirty="0">
                <a:solidFill>
                  <a:schemeClr val="accent1"/>
                </a:solidFill>
              </a:rPr>
              <a:t>ΤΟΠΟΘΕΣΙΑ</a:t>
            </a:r>
            <a:r>
              <a:rPr lang="el-GR" sz="4000" b="1" dirty="0">
                <a:solidFill>
                  <a:schemeClr val="tx1">
                    <a:lumMod val="65000"/>
                    <a:lumOff val="35000"/>
                  </a:schemeClr>
                </a:solidFill>
              </a:rPr>
              <a:t>: </a:t>
            </a:r>
            <a:r>
              <a:rPr lang="el-GR" sz="4000" dirty="0">
                <a:solidFill>
                  <a:schemeClr val="tx1">
                    <a:lumMod val="65000"/>
                    <a:lumOff val="35000"/>
                  </a:schemeClr>
                </a:solidFill>
                <a:effectLst>
                  <a:outerShdw blurRad="38100" dist="38100" dir="2700000" algn="tl">
                    <a:srgbClr val="C0C0C0"/>
                  </a:outerShdw>
                </a:effectLst>
              </a:rPr>
              <a:t>Συνεδριακό Κέντρο </a:t>
            </a:r>
            <a:r>
              <a:rPr lang="el-GR" sz="4000" dirty="0" err="1">
                <a:solidFill>
                  <a:schemeClr val="tx1">
                    <a:lumMod val="65000"/>
                    <a:lumOff val="35000"/>
                  </a:schemeClr>
                </a:solidFill>
                <a:effectLst>
                  <a:outerShdw blurRad="38100" dist="38100" dir="2700000" algn="tl">
                    <a:srgbClr val="C0C0C0"/>
                  </a:outerShdw>
                </a:effectLst>
              </a:rPr>
              <a:t>Φιλοξένια</a:t>
            </a:r>
            <a:endParaRPr lang="el-GR" sz="4000" dirty="0">
              <a:solidFill>
                <a:schemeClr val="tx1">
                  <a:lumMod val="65000"/>
                  <a:lumOff val="35000"/>
                </a:schemeClr>
              </a:solidFill>
              <a:effectLst>
                <a:outerShdw blurRad="38100" dist="38100" dir="2700000" algn="tl">
                  <a:srgbClr val="C0C0C0"/>
                </a:outerShdw>
              </a:effectLst>
            </a:endParaRPr>
          </a:p>
          <a:p>
            <a:pPr marL="182880" indent="-182880" fontAlgn="auto">
              <a:spcAft>
                <a:spcPts val="0"/>
              </a:spcAft>
              <a:buClr>
                <a:schemeClr val="accent1">
                  <a:lumMod val="75000"/>
                </a:schemeClr>
              </a:buClr>
              <a:defRPr/>
            </a:pPr>
            <a:r>
              <a:rPr lang="el-GR" sz="3700" dirty="0">
                <a:solidFill>
                  <a:schemeClr val="tx1">
                    <a:lumMod val="65000"/>
                    <a:lumOff val="35000"/>
                  </a:schemeClr>
                </a:solidFill>
                <a:effectLst>
                  <a:outerShdw blurRad="38100" dist="38100" dir="2700000" algn="tl">
                    <a:srgbClr val="C0C0C0"/>
                  </a:outerShdw>
                </a:effectLst>
              </a:rPr>
              <a:t>Τα αυτοκίνητα των Προεδρευόντων θα σταθμεύουν στον εξωτερικό χώρο στάθμευσης του Συνεδριακού Κέντρου</a:t>
            </a:r>
          </a:p>
          <a:p>
            <a:pPr marL="182880" indent="-182880" fontAlgn="auto">
              <a:spcAft>
                <a:spcPts val="0"/>
              </a:spcAft>
              <a:buClr>
                <a:schemeClr val="accent1">
                  <a:lumMod val="75000"/>
                </a:schemeClr>
              </a:buClr>
              <a:defRPr/>
            </a:pPr>
            <a:endParaRPr lang="el-GR" sz="3600" dirty="0">
              <a:solidFill>
                <a:schemeClr val="tx1">
                  <a:lumMod val="65000"/>
                  <a:lumOff val="35000"/>
                </a:schemeClr>
              </a:solidFill>
              <a:effectLst>
                <a:outerShdw blurRad="38100" dist="38100" dir="2700000" algn="tl">
                  <a:srgbClr val="C0C0C0"/>
                </a:outerShdw>
              </a:effectLst>
            </a:endParaRPr>
          </a:p>
          <a:p>
            <a:pPr marL="182880" indent="-182880" fontAlgn="auto">
              <a:spcAft>
                <a:spcPts val="0"/>
              </a:spcAft>
              <a:buClr>
                <a:schemeClr val="accent1">
                  <a:lumMod val="75000"/>
                </a:schemeClr>
              </a:buClr>
              <a:defRPr/>
            </a:pPr>
            <a:r>
              <a:rPr lang="el-GR" sz="3700" dirty="0">
                <a:solidFill>
                  <a:schemeClr val="tx1">
                    <a:lumMod val="65000"/>
                    <a:lumOff val="35000"/>
                  </a:schemeClr>
                </a:solidFill>
                <a:effectLst>
                  <a:outerShdw blurRad="38100" dist="38100" dir="2700000" algn="tl">
                    <a:srgbClr val="C0C0C0"/>
                  </a:outerShdw>
                </a:effectLst>
              </a:rPr>
              <a:t>Πρόσβαση στον χώρο στάθμευσης θα επιτρέπεται </a:t>
            </a:r>
            <a:r>
              <a:rPr lang="el-GR" sz="3700" b="1" dirty="0">
                <a:solidFill>
                  <a:schemeClr val="tx1">
                    <a:lumMod val="65000"/>
                    <a:lumOff val="35000"/>
                  </a:schemeClr>
                </a:solidFill>
                <a:effectLst>
                  <a:outerShdw blurRad="38100" dist="38100" dir="2700000" algn="tl">
                    <a:srgbClr val="C0C0C0"/>
                  </a:outerShdw>
                </a:effectLst>
              </a:rPr>
              <a:t>μόνο</a:t>
            </a:r>
            <a:r>
              <a:rPr lang="el-GR" sz="3700" dirty="0">
                <a:solidFill>
                  <a:schemeClr val="tx1">
                    <a:lumMod val="65000"/>
                    <a:lumOff val="35000"/>
                  </a:schemeClr>
                </a:solidFill>
                <a:effectLst>
                  <a:outerShdw blurRad="38100" dist="38100" dir="2700000" algn="tl">
                    <a:srgbClr val="C0C0C0"/>
                  </a:outerShdw>
                </a:effectLst>
              </a:rPr>
              <a:t> σε οχήματα που μεταφέρουν κάλπες και φέρουν το ειδικό διακριτικό για να παρέχονται όλες οι κυκλοφοριακές διευκολύνσεις από την Αστυνομία</a:t>
            </a:r>
          </a:p>
          <a:p>
            <a:pPr marL="0" indent="0" fontAlgn="auto">
              <a:spcAft>
                <a:spcPts val="0"/>
              </a:spcAft>
              <a:buClr>
                <a:schemeClr val="accent1">
                  <a:lumMod val="75000"/>
                </a:schemeClr>
              </a:buClr>
              <a:buNone/>
              <a:defRPr/>
            </a:pPr>
            <a:endParaRPr lang="el-GR" sz="1700" dirty="0">
              <a:solidFill>
                <a:schemeClr val="tx1">
                  <a:lumMod val="65000"/>
                  <a:lumOff val="35000"/>
                </a:schemeClr>
              </a:solidFill>
              <a:effectLst>
                <a:outerShdw blurRad="38100" dist="38100" dir="2700000" algn="tl">
                  <a:srgbClr val="C0C0C0"/>
                </a:outerShdw>
              </a:effectLst>
            </a:endParaRPr>
          </a:p>
          <a:p>
            <a:pPr marL="0" indent="0" fontAlgn="auto">
              <a:spcAft>
                <a:spcPts val="0"/>
              </a:spcAft>
              <a:buClr>
                <a:schemeClr val="accent1">
                  <a:lumMod val="75000"/>
                </a:schemeClr>
              </a:buClr>
              <a:buNone/>
              <a:defRPr/>
            </a:pPr>
            <a:r>
              <a:rPr lang="el-GR" sz="4000" b="1" dirty="0">
                <a:solidFill>
                  <a:schemeClr val="accent1"/>
                </a:solidFill>
                <a:effectLst>
                  <a:outerShdw blurRad="38100" dist="38100" dir="2700000" algn="tl">
                    <a:srgbClr val="C0C0C0"/>
                  </a:outerShdw>
                </a:effectLst>
              </a:rPr>
              <a:t>Ακολουθείτε πιστά τις οδηγίες της Αστυνομίας !!!</a:t>
            </a:r>
          </a:p>
        </p:txBody>
      </p:sp>
      <p:sp>
        <p:nvSpPr>
          <p:cNvPr id="10" name="Title 1"/>
          <p:cNvSpPr>
            <a:spLocks noGrp="1"/>
          </p:cNvSpPr>
          <p:nvPr>
            <p:ph type="title"/>
          </p:nvPr>
        </p:nvSpPr>
        <p:spPr>
          <a:xfrm>
            <a:off x="2465708" y="859809"/>
            <a:ext cx="7393103" cy="936625"/>
          </a:xfrm>
        </p:spPr>
        <p:txBody>
          <a:bodyPr>
            <a:normAutofit/>
          </a:bodyPr>
          <a:lstStyle/>
          <a:p>
            <a:pPr algn="ctr" fontAlgn="auto">
              <a:spcAft>
                <a:spcPts val="0"/>
              </a:spcAft>
              <a:defRPr/>
            </a:pPr>
            <a:r>
              <a:rPr lang="el-GR" sz="4400" b="1" dirty="0">
                <a:solidFill>
                  <a:schemeClr val="tx1">
                    <a:lumMod val="65000"/>
                    <a:lumOff val="35000"/>
                  </a:schemeClr>
                </a:solidFill>
              </a:rPr>
              <a:t>ΠΑΡΑΔΟΣΗ </a:t>
            </a:r>
            <a:r>
              <a:rPr lang="el-GR" sz="4400" b="1" dirty="0" err="1">
                <a:solidFill>
                  <a:schemeClr val="tx1">
                    <a:lumMod val="65000"/>
                    <a:lumOff val="35000"/>
                  </a:schemeClr>
                </a:solidFill>
              </a:rPr>
              <a:t>ΚΑΛΠΗσ</a:t>
            </a:r>
            <a:endParaRPr lang="en-US"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109</a:t>
            </a:fld>
            <a:endParaRPr lang="en-US"/>
          </a:p>
        </p:txBody>
      </p:sp>
      <p:pic>
        <p:nvPicPr>
          <p:cNvPr id="7" name="Picture 6" descr="C:\Users\user\AppData\Local\Microsoft\Windows\Temporary Internet Files\Content.IE5\IQM1UWQL\MM900173989[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1348008" y="41811"/>
            <a:ext cx="727881" cy="993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0634622" y="3802739"/>
            <a:ext cx="1332736" cy="2838555"/>
          </a:xfrm>
          <a:prstGeom prst="rect">
            <a:avLst/>
          </a:prstGeom>
        </p:spPr>
      </p:pic>
    </p:spTree>
    <p:extLst>
      <p:ext uri="{BB962C8B-B14F-4D97-AF65-F5344CB8AC3E}">
        <p14:creationId xmlns:p14="http://schemas.microsoft.com/office/powerpoint/2010/main" val="180114324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51579" y="804519"/>
            <a:ext cx="9603275" cy="1049235"/>
          </a:xfrm>
        </p:spPr>
        <p:txBody>
          <a:bodyPr>
            <a:normAutofit/>
          </a:bodyPr>
          <a:lstStyle/>
          <a:p>
            <a:pPr algn="ctr" fontAlgn="auto">
              <a:spcAft>
                <a:spcPts val="0"/>
              </a:spcAft>
              <a:defRPr/>
            </a:pPr>
            <a:r>
              <a:rPr lang="el-GR" sz="5400" b="1" dirty="0">
                <a:solidFill>
                  <a:schemeClr val="tx1">
                    <a:lumMod val="65000"/>
                    <a:lumOff val="35000"/>
                  </a:schemeClr>
                </a:solidFill>
              </a:rPr>
              <a:t>ΚΑΘΗΚΟΝΤΑ ΠΡΟΕΔΡΕΥΟΝΤΟΣ</a:t>
            </a:r>
            <a:endParaRPr lang="en-US" sz="5400" b="1" kern="0" cap="none" dirty="0">
              <a:solidFill>
                <a:prstClr val="black">
                  <a:lumMod val="65000"/>
                  <a:lumOff val="35000"/>
                </a:prstClr>
              </a:solidFill>
              <a:latin typeface="Corbel"/>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29232" y="2016125"/>
            <a:ext cx="3447861" cy="3449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11</a:t>
            </a:fld>
            <a:endParaRPr lang="en-US"/>
          </a:p>
        </p:txBody>
      </p:sp>
    </p:spTree>
    <p:extLst>
      <p:ext uri="{BB962C8B-B14F-4D97-AF65-F5344CB8AC3E}">
        <p14:creationId xmlns:p14="http://schemas.microsoft.com/office/powerpoint/2010/main" val="2733354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21094" y="407087"/>
            <a:ext cx="811019" cy="503578"/>
          </a:xfrm>
        </p:spPr>
        <p:txBody>
          <a:bodyPr/>
          <a:lstStyle/>
          <a:p>
            <a:pPr>
              <a:defRPr/>
            </a:pPr>
            <a:fld id="{3A349E52-61A1-4D47-8B08-C35DA4A4B467}" type="slidenum">
              <a:rPr lang="en-US" smtClean="0"/>
              <a:pPr>
                <a:defRPr/>
              </a:pPr>
              <a:t>110</a:t>
            </a:fld>
            <a:endParaRPr lang="en-US" dirty="0"/>
          </a:p>
        </p:txBody>
      </p:sp>
      <p:pic>
        <p:nvPicPr>
          <p:cNvPr id="6" name="Picture 5"/>
          <p:cNvPicPr>
            <a:picLocks noChangeAspect="1"/>
          </p:cNvPicPr>
          <p:nvPr/>
        </p:nvPicPr>
        <p:blipFill rotWithShape="1">
          <a:blip r:embed="rId2"/>
          <a:srcRect l="9951" t="18006" r="27978" b="5239"/>
          <a:stretch/>
        </p:blipFill>
        <p:spPr>
          <a:xfrm>
            <a:off x="2307765" y="-3060"/>
            <a:ext cx="9867543" cy="6860334"/>
          </a:xfrm>
          <a:prstGeom prst="rect">
            <a:avLst/>
          </a:prstGeom>
        </p:spPr>
      </p:pic>
      <p:sp>
        <p:nvSpPr>
          <p:cNvPr id="7" name="TextBox 6"/>
          <p:cNvSpPr txBox="1"/>
          <p:nvPr/>
        </p:nvSpPr>
        <p:spPr>
          <a:xfrm>
            <a:off x="0" y="2423886"/>
            <a:ext cx="2264223" cy="1938992"/>
          </a:xfrm>
          <a:prstGeom prst="rect">
            <a:avLst/>
          </a:prstGeom>
          <a:noFill/>
        </p:spPr>
        <p:txBody>
          <a:bodyPr wrap="square" rtlCol="0">
            <a:spAutoFit/>
          </a:bodyPr>
          <a:lstStyle/>
          <a:p>
            <a:r>
              <a:rPr lang="el-GR" sz="3000" b="1" dirty="0">
                <a:ln w="0"/>
                <a:solidFill>
                  <a:schemeClr val="accent1"/>
                </a:solidFill>
                <a:effectLst>
                  <a:outerShdw blurRad="38100" dist="25400" dir="5400000" algn="ctr" rotWithShape="0">
                    <a:srgbClr val="6E747A">
                      <a:alpha val="43000"/>
                    </a:srgbClr>
                  </a:outerShdw>
                </a:effectLst>
                <a:latin typeface="+mn-lt"/>
              </a:rPr>
              <a:t>ΟΔΗΓΙΕΣ </a:t>
            </a:r>
          </a:p>
          <a:p>
            <a:r>
              <a:rPr lang="el-GR" sz="3000" b="1" dirty="0">
                <a:ln w="0"/>
                <a:solidFill>
                  <a:schemeClr val="accent1"/>
                </a:solidFill>
                <a:effectLst>
                  <a:outerShdw blurRad="38100" dist="25400" dir="5400000" algn="ctr" rotWithShape="0">
                    <a:srgbClr val="6E747A">
                      <a:alpha val="43000"/>
                    </a:srgbClr>
                  </a:outerShdw>
                </a:effectLst>
                <a:latin typeface="+mn-lt"/>
              </a:rPr>
              <a:t>ΓΙΑ ΤΟ ΣΥΝΕΔΡΙΑΚΟ ΚΕΝΤΡΟ</a:t>
            </a:r>
            <a:endParaRPr lang="en-GB" sz="3000" b="1" dirty="0">
              <a:ln w="0"/>
              <a:solidFill>
                <a:schemeClr val="accent1"/>
              </a:solidFill>
              <a:effectLst>
                <a:outerShdw blurRad="38100" dist="25400" dir="5400000" algn="ctr" rotWithShape="0">
                  <a:srgbClr val="6E747A">
                    <a:alpha val="43000"/>
                  </a:srgbClr>
                </a:outerShdw>
              </a:effectLst>
              <a:latin typeface="+mn-lt"/>
            </a:endParaRPr>
          </a:p>
        </p:txBody>
      </p:sp>
    </p:spTree>
    <p:extLst>
      <p:ext uri="{BB962C8B-B14F-4D97-AF65-F5344CB8AC3E}">
        <p14:creationId xmlns:p14="http://schemas.microsoft.com/office/powerpoint/2010/main" val="3714042712"/>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349E52-61A1-4D47-8B08-C35DA4A4B467}" type="slidenum">
              <a:rPr lang="en-US" smtClean="0"/>
              <a:pPr>
                <a:defRPr/>
              </a:pPr>
              <a:t>111</a:t>
            </a:fld>
            <a:endParaRPr lang="en-US"/>
          </a:p>
        </p:txBody>
      </p:sp>
      <p:pic>
        <p:nvPicPr>
          <p:cNvPr id="8" name="Picture 7"/>
          <p:cNvPicPr>
            <a:picLocks noChangeAspect="1"/>
          </p:cNvPicPr>
          <p:nvPr/>
        </p:nvPicPr>
        <p:blipFill rotWithShape="1">
          <a:blip r:embed="rId2"/>
          <a:srcRect l="26015" t="16559" r="44825" b="8069"/>
          <a:stretch/>
        </p:blipFill>
        <p:spPr>
          <a:xfrm>
            <a:off x="1291079" y="0"/>
            <a:ext cx="4727584" cy="6870300"/>
          </a:xfrm>
          <a:prstGeom prst="rect">
            <a:avLst/>
          </a:prstGeom>
        </p:spPr>
      </p:pic>
      <p:pic>
        <p:nvPicPr>
          <p:cNvPr id="9" name="Picture 8"/>
          <p:cNvPicPr>
            <a:picLocks noChangeAspect="1"/>
          </p:cNvPicPr>
          <p:nvPr/>
        </p:nvPicPr>
        <p:blipFill rotWithShape="1">
          <a:blip r:embed="rId3"/>
          <a:srcRect l="26120" t="18237" r="44091" b="6017"/>
          <a:stretch/>
        </p:blipFill>
        <p:spPr>
          <a:xfrm>
            <a:off x="6769292" y="-9707"/>
            <a:ext cx="4804012" cy="6867707"/>
          </a:xfrm>
          <a:prstGeom prst="rect">
            <a:avLst/>
          </a:prstGeom>
        </p:spPr>
      </p:pic>
    </p:spTree>
    <p:extLst>
      <p:ext uri="{BB962C8B-B14F-4D97-AF65-F5344CB8AC3E}">
        <p14:creationId xmlns:p14="http://schemas.microsoft.com/office/powerpoint/2010/main" val="210140834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349E52-61A1-4D47-8B08-C35DA4A4B467}" type="slidenum">
              <a:rPr lang="en-US" smtClean="0"/>
              <a:pPr>
                <a:defRPr/>
              </a:pPr>
              <a:t>112</a:t>
            </a:fld>
            <a:endParaRPr lang="en-US"/>
          </a:p>
        </p:txBody>
      </p:sp>
      <p:pic>
        <p:nvPicPr>
          <p:cNvPr id="3" name="Picture 2"/>
          <p:cNvPicPr>
            <a:picLocks noChangeAspect="1"/>
          </p:cNvPicPr>
          <p:nvPr/>
        </p:nvPicPr>
        <p:blipFill rotWithShape="1">
          <a:blip r:embed="rId2"/>
          <a:srcRect l="25700" t="16744" r="43776" b="8069"/>
          <a:stretch/>
        </p:blipFill>
        <p:spPr>
          <a:xfrm>
            <a:off x="3562066" y="0"/>
            <a:ext cx="4954137" cy="6860885"/>
          </a:xfrm>
          <a:prstGeom prst="rect">
            <a:avLst/>
          </a:prstGeom>
        </p:spPr>
      </p:pic>
    </p:spTree>
    <p:extLst>
      <p:ext uri="{BB962C8B-B14F-4D97-AF65-F5344CB8AC3E}">
        <p14:creationId xmlns:p14="http://schemas.microsoft.com/office/powerpoint/2010/main" val="3577490663"/>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85325" y="1769139"/>
            <a:ext cx="11338102" cy="4787580"/>
          </a:xfrm>
        </p:spPr>
        <p:txBody>
          <a:bodyPr rtlCol="0">
            <a:normAutofit/>
          </a:bodyPr>
          <a:lstStyle/>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182880" indent="-182880" fontAlgn="auto">
              <a:spcAft>
                <a:spcPts val="0"/>
              </a:spcAft>
              <a:buClr>
                <a:schemeClr val="accent1">
                  <a:lumMod val="75000"/>
                </a:schemeClr>
              </a:buClr>
              <a:buFont typeface="Wingdings" pitchFamily="2" charset="2"/>
              <a:buNone/>
              <a:defRPr/>
            </a:pPr>
            <a:r>
              <a:rPr lang="el-GR" dirty="0">
                <a:solidFill>
                  <a:schemeClr val="tx1">
                    <a:lumMod val="65000"/>
                    <a:lumOff val="35000"/>
                  </a:schemeClr>
                </a:solidFill>
                <a:latin typeface="+mj-lt"/>
              </a:rPr>
              <a:t> </a:t>
            </a:r>
            <a:r>
              <a:rPr lang="el-GR" sz="2400" b="1" dirty="0">
                <a:solidFill>
                  <a:schemeClr val="accent1"/>
                </a:solidFill>
                <a:latin typeface="+mj-lt"/>
              </a:rPr>
              <a:t>ΦΥΛΛΟ ΚΑΤΑΜΕΤΡΗΣΗΣ:</a:t>
            </a:r>
          </a:p>
          <a:p>
            <a:pPr>
              <a:buClr>
                <a:schemeClr val="accent1">
                  <a:lumMod val="75000"/>
                </a:schemeClr>
              </a:buClr>
              <a:defRPr/>
            </a:pPr>
            <a:r>
              <a:rPr lang="el-GR" sz="2400" dirty="0">
                <a:solidFill>
                  <a:schemeClr val="tx1">
                    <a:lumMod val="65000"/>
                    <a:lumOff val="35000"/>
                  </a:schemeClr>
                </a:solidFill>
                <a:latin typeface="+mj-lt"/>
              </a:rPr>
              <a:t>Οι αριθμοί δεν αναγράφονται ολογράφως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τα στοιχεία δεν μπορούν να περάσουν στο σύστημα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Ο Προεδρεύων πρέπει να τα διορθώσει και να καταθέσει εκ νέου το Φύλλο Καταμέτρησης στην Παραλαβή</a:t>
            </a:r>
          </a:p>
          <a:p>
            <a:pPr>
              <a:buClr>
                <a:schemeClr val="accent1">
                  <a:lumMod val="75000"/>
                </a:schemeClr>
              </a:buClr>
              <a:defRPr/>
            </a:pPr>
            <a:r>
              <a:rPr lang="el-GR" sz="2400" dirty="0">
                <a:solidFill>
                  <a:schemeClr val="tx1">
                    <a:lumMod val="65000"/>
                    <a:lumOff val="35000"/>
                  </a:schemeClr>
                </a:solidFill>
                <a:latin typeface="+mj-lt"/>
                <a:sym typeface="Wingdings" panose="05000000000000000000" pitchFamily="2" charset="2"/>
              </a:rPr>
              <a:t>Οι ψήφοι ενός Κόμματος αναγράφονται σε διαφορετικό Κόμμα </a:t>
            </a:r>
            <a:r>
              <a:rPr lang="el-GR" sz="2400" dirty="0">
                <a:solidFill>
                  <a:schemeClr val="accent1"/>
                </a:solidFill>
                <a:latin typeface="+mj-lt"/>
                <a:sym typeface="Wingdings" panose="05000000000000000000" pitchFamily="2" charset="2"/>
              </a:rPr>
              <a:t> </a:t>
            </a:r>
            <a:r>
              <a:rPr lang="el-GR" sz="2400" dirty="0">
                <a:solidFill>
                  <a:schemeClr val="tx1">
                    <a:lumMod val="65000"/>
                    <a:lumOff val="35000"/>
                  </a:schemeClr>
                </a:solidFill>
                <a:latin typeface="+mj-lt"/>
                <a:sym typeface="Wingdings" panose="05000000000000000000" pitchFamily="2" charset="2"/>
              </a:rPr>
              <a:t>Αν και συμφωνούν τα ολικά, το σύστημα δεν το περνά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Πρέπει να γίνει </a:t>
            </a:r>
            <a:r>
              <a:rPr lang="el-GR" sz="2400" dirty="0" err="1">
                <a:solidFill>
                  <a:schemeClr val="tx1">
                    <a:lumMod val="65000"/>
                    <a:lumOff val="35000"/>
                  </a:schemeClr>
                </a:solidFill>
                <a:latin typeface="+mj-lt"/>
                <a:sym typeface="Wingdings" panose="05000000000000000000" pitchFamily="2" charset="2"/>
              </a:rPr>
              <a:t>επανακαταμέτρηση</a:t>
            </a:r>
            <a:endParaRPr lang="el-GR" sz="2400" dirty="0">
              <a:solidFill>
                <a:schemeClr val="tx1">
                  <a:lumMod val="65000"/>
                  <a:lumOff val="35000"/>
                </a:schemeClr>
              </a:solidFill>
              <a:latin typeface="+mj-lt"/>
              <a:sym typeface="Wingdings" panose="05000000000000000000" pitchFamily="2" charset="2"/>
            </a:endParaRPr>
          </a:p>
          <a:p>
            <a:pPr>
              <a:buClr>
                <a:schemeClr val="accent1">
                  <a:lumMod val="75000"/>
                </a:schemeClr>
              </a:buClr>
              <a:defRPr/>
            </a:pPr>
            <a:r>
              <a:rPr lang="el-GR" sz="2400" dirty="0">
                <a:solidFill>
                  <a:schemeClr val="tx1">
                    <a:lumMod val="65000"/>
                    <a:lumOff val="35000"/>
                  </a:schemeClr>
                </a:solidFill>
                <a:latin typeface="+mj-lt"/>
                <a:sym typeface="Wingdings" panose="05000000000000000000" pitchFamily="2" charset="2"/>
              </a:rPr>
              <a:t>Δεν υπογράφεται από τον Προεδρεύοντα, τον </a:t>
            </a:r>
            <a:r>
              <a:rPr lang="el-GR" sz="2400" dirty="0" err="1">
                <a:solidFill>
                  <a:schemeClr val="tx1">
                    <a:lumMod val="65000"/>
                    <a:lumOff val="35000"/>
                  </a:schemeClr>
                </a:solidFill>
                <a:latin typeface="+mj-lt"/>
                <a:sym typeface="Wingdings" panose="05000000000000000000" pitchFamily="2" charset="2"/>
              </a:rPr>
              <a:t>Καταγραφέα</a:t>
            </a:r>
            <a:r>
              <a:rPr lang="el-GR" sz="2400" dirty="0">
                <a:solidFill>
                  <a:schemeClr val="tx1">
                    <a:lumMod val="65000"/>
                    <a:lumOff val="35000"/>
                  </a:schemeClr>
                </a:solidFill>
                <a:latin typeface="+mj-lt"/>
                <a:sym typeface="Wingdings" panose="05000000000000000000" pitchFamily="2" charset="2"/>
              </a:rPr>
              <a:t> και καταμετρητή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Το Κλιμάκιο πρέπει </a:t>
            </a:r>
            <a:r>
              <a:rPr lang="el-GR" sz="2400" u="sng" dirty="0">
                <a:solidFill>
                  <a:schemeClr val="tx1">
                    <a:lumMod val="65000"/>
                    <a:lumOff val="35000"/>
                  </a:schemeClr>
                </a:solidFill>
                <a:latin typeface="+mj-lt"/>
                <a:sym typeface="Wingdings" panose="05000000000000000000" pitchFamily="2" charset="2"/>
              </a:rPr>
              <a:t>να επιστρέψει να το υπογράψει</a:t>
            </a:r>
            <a:endParaRPr lang="el-GR" sz="4000" u="sng" dirty="0">
              <a:solidFill>
                <a:schemeClr val="accent1"/>
              </a:solidFill>
            </a:endParaRPr>
          </a:p>
        </p:txBody>
      </p:sp>
      <p:sp>
        <p:nvSpPr>
          <p:cNvPr id="10" name="Title 1"/>
          <p:cNvSpPr>
            <a:spLocks noGrp="1"/>
          </p:cNvSpPr>
          <p:nvPr>
            <p:ph type="title"/>
          </p:nvPr>
        </p:nvSpPr>
        <p:spPr>
          <a:xfrm>
            <a:off x="385326" y="859809"/>
            <a:ext cx="11460931" cy="936625"/>
          </a:xfrm>
        </p:spPr>
        <p:txBody>
          <a:bodyPr>
            <a:normAutofit fontScale="90000"/>
          </a:bodyPr>
          <a:lstStyle/>
          <a:p>
            <a:pPr algn="ctr" fontAlgn="auto">
              <a:spcAft>
                <a:spcPts val="0"/>
              </a:spcAft>
              <a:defRPr/>
            </a:pPr>
            <a:r>
              <a:rPr lang="el-GR" sz="4400" b="1" dirty="0" err="1">
                <a:solidFill>
                  <a:schemeClr val="tx1">
                    <a:lumMod val="65000"/>
                    <a:lumOff val="35000"/>
                  </a:schemeClr>
                </a:solidFill>
              </a:rPr>
              <a:t>Συνηθη</a:t>
            </a:r>
            <a:r>
              <a:rPr lang="el-GR" sz="4400" b="1" dirty="0">
                <a:solidFill>
                  <a:schemeClr val="tx1">
                    <a:lumMod val="65000"/>
                    <a:lumOff val="35000"/>
                  </a:schemeClr>
                </a:solidFill>
              </a:rPr>
              <a:t> </a:t>
            </a:r>
            <a:r>
              <a:rPr lang="el-GR" sz="4400" b="1" dirty="0" err="1">
                <a:solidFill>
                  <a:schemeClr val="tx1">
                    <a:lumMod val="65000"/>
                    <a:lumOff val="35000"/>
                  </a:schemeClr>
                </a:solidFill>
              </a:rPr>
              <a:t>λαθη</a:t>
            </a:r>
            <a:r>
              <a:rPr lang="el-GR" sz="4400" b="1" dirty="0">
                <a:solidFill>
                  <a:schemeClr val="tx1">
                    <a:lumMod val="65000"/>
                    <a:lumOff val="35000"/>
                  </a:schemeClr>
                </a:solidFill>
              </a:rPr>
              <a:t/>
            </a:r>
            <a:br>
              <a:rPr lang="el-GR" sz="4400" b="1" dirty="0">
                <a:solidFill>
                  <a:schemeClr val="tx1">
                    <a:lumMod val="65000"/>
                    <a:lumOff val="35000"/>
                  </a:schemeClr>
                </a:solidFill>
              </a:rPr>
            </a:br>
            <a:r>
              <a:rPr lang="el-GR" sz="2700" b="1" dirty="0">
                <a:solidFill>
                  <a:schemeClr val="tx1">
                    <a:lumMod val="65000"/>
                    <a:lumOff val="35000"/>
                  </a:schemeClr>
                </a:solidFill>
              </a:rPr>
              <a:t>που </a:t>
            </a:r>
            <a:r>
              <a:rPr lang="el-GR" sz="2700" b="1" dirty="0" err="1">
                <a:solidFill>
                  <a:schemeClr val="tx1">
                    <a:lumMod val="65000"/>
                    <a:lumOff val="35000"/>
                  </a:schemeClr>
                </a:solidFill>
              </a:rPr>
              <a:t>εμποδιζουν</a:t>
            </a:r>
            <a:r>
              <a:rPr lang="el-GR" sz="2700" b="1" dirty="0">
                <a:solidFill>
                  <a:schemeClr val="tx1">
                    <a:lumMod val="65000"/>
                    <a:lumOff val="35000"/>
                  </a:schemeClr>
                </a:solidFill>
              </a:rPr>
              <a:t> το </a:t>
            </a:r>
            <a:r>
              <a:rPr lang="el-GR" sz="2700" b="1" dirty="0" err="1">
                <a:solidFill>
                  <a:schemeClr val="tx1">
                    <a:lumMod val="65000"/>
                    <a:lumOff val="35000"/>
                  </a:schemeClr>
                </a:solidFill>
              </a:rPr>
              <a:t>κλεισιμο</a:t>
            </a:r>
            <a:r>
              <a:rPr lang="el-GR" sz="2700" b="1" dirty="0">
                <a:solidFill>
                  <a:schemeClr val="tx1">
                    <a:lumMod val="65000"/>
                    <a:lumOff val="35000"/>
                  </a:schemeClr>
                </a:solidFill>
              </a:rPr>
              <a:t> </a:t>
            </a:r>
            <a:r>
              <a:rPr lang="el-GR" sz="2700" b="1" dirty="0" err="1">
                <a:solidFill>
                  <a:schemeClr val="tx1">
                    <a:lumMod val="65000"/>
                    <a:lumOff val="35000"/>
                  </a:schemeClr>
                </a:solidFill>
              </a:rPr>
              <a:t>ολοκληρησ</a:t>
            </a:r>
            <a:r>
              <a:rPr lang="el-GR" sz="2700" b="1" dirty="0">
                <a:solidFill>
                  <a:schemeClr val="tx1">
                    <a:lumMod val="65000"/>
                    <a:lumOff val="35000"/>
                  </a:schemeClr>
                </a:solidFill>
              </a:rPr>
              <a:t> της </a:t>
            </a:r>
            <a:r>
              <a:rPr lang="el-GR" sz="2700" b="1" dirty="0" err="1">
                <a:solidFill>
                  <a:schemeClr val="tx1">
                    <a:lumMod val="65000"/>
                    <a:lumOff val="35000"/>
                  </a:schemeClr>
                </a:solidFill>
              </a:rPr>
              <a:t>εκλογικησ</a:t>
            </a:r>
            <a:r>
              <a:rPr lang="el-GR" sz="2700" b="1" dirty="0">
                <a:solidFill>
                  <a:schemeClr val="tx1">
                    <a:lumMod val="65000"/>
                    <a:lumOff val="35000"/>
                  </a:schemeClr>
                </a:solidFill>
              </a:rPr>
              <a:t> </a:t>
            </a:r>
            <a:r>
              <a:rPr lang="el-GR" sz="2700" b="1" dirty="0" err="1">
                <a:solidFill>
                  <a:schemeClr val="tx1">
                    <a:lumMod val="65000"/>
                    <a:lumOff val="35000"/>
                  </a:schemeClr>
                </a:solidFill>
              </a:rPr>
              <a:t>περιφερειασ</a:t>
            </a:r>
            <a:r>
              <a:rPr lang="el-GR" sz="2700" b="1" dirty="0">
                <a:solidFill>
                  <a:schemeClr val="tx1">
                    <a:lumMod val="65000"/>
                    <a:lumOff val="35000"/>
                  </a:schemeClr>
                </a:solidFill>
              </a:rPr>
              <a:t> το </a:t>
            </a:r>
            <a:r>
              <a:rPr lang="el-GR" sz="2700" b="1" dirty="0" err="1">
                <a:solidFill>
                  <a:schemeClr val="tx1">
                    <a:lumMod val="65000"/>
                    <a:lumOff val="35000"/>
                  </a:schemeClr>
                </a:solidFill>
              </a:rPr>
              <a:t>βραδυ</a:t>
            </a:r>
            <a:endParaRPr lang="en-US"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113</a:t>
            </a:fld>
            <a:endParaRPr lang="en-US"/>
          </a:p>
        </p:txBody>
      </p:sp>
    </p:spTree>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85325" y="1550771"/>
            <a:ext cx="11338102" cy="4787580"/>
          </a:xfrm>
        </p:spPr>
        <p:txBody>
          <a:bodyPr rtlCol="0">
            <a:normAutofit lnSpcReduction="10000"/>
          </a:bodyPr>
          <a:lstStyle/>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182880" indent="-182880" fontAlgn="auto">
              <a:spcAft>
                <a:spcPts val="0"/>
              </a:spcAft>
              <a:buClr>
                <a:schemeClr val="accent1">
                  <a:lumMod val="75000"/>
                </a:schemeClr>
              </a:buClr>
              <a:buFont typeface="Wingdings" pitchFamily="2" charset="2"/>
              <a:buNone/>
              <a:defRPr/>
            </a:pPr>
            <a:r>
              <a:rPr lang="el-GR" dirty="0">
                <a:solidFill>
                  <a:schemeClr val="tx1">
                    <a:lumMod val="65000"/>
                    <a:lumOff val="35000"/>
                  </a:schemeClr>
                </a:solidFill>
                <a:latin typeface="+mj-lt"/>
              </a:rPr>
              <a:t> </a:t>
            </a:r>
            <a:r>
              <a:rPr lang="el-GR" sz="2400" b="1" dirty="0">
                <a:solidFill>
                  <a:schemeClr val="accent1"/>
                </a:solidFill>
                <a:latin typeface="+mj-lt"/>
              </a:rPr>
              <a:t>ΦΥΛΛΟ ΣΤΑΥΡΩΝ ΠΡΟΤΙΜΗΣΗΣ:</a:t>
            </a:r>
          </a:p>
          <a:p>
            <a:pPr>
              <a:buClr>
                <a:schemeClr val="accent1">
                  <a:lumMod val="75000"/>
                </a:schemeClr>
              </a:buClr>
              <a:defRPr/>
            </a:pPr>
            <a:r>
              <a:rPr lang="el-GR" sz="2400" dirty="0">
                <a:solidFill>
                  <a:schemeClr val="tx1">
                    <a:lumMod val="65000"/>
                    <a:lumOff val="35000"/>
                  </a:schemeClr>
                </a:solidFill>
                <a:latin typeface="+mj-lt"/>
              </a:rPr>
              <a:t>Οι αριθμοί στην τελευταία στήλη δεν συμφωνούν με τα κουτάκια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τα στοιχεία δεν μπορούν να περάσουν στο σύστημα </a:t>
            </a:r>
            <a:r>
              <a:rPr lang="el-GR" sz="2400" dirty="0">
                <a:solidFill>
                  <a:schemeClr val="accent1"/>
                </a:solidFill>
                <a:latin typeface="+mj-lt"/>
                <a:sym typeface="Wingdings" panose="05000000000000000000" pitchFamily="2" charset="2"/>
              </a:rPr>
              <a:t> </a:t>
            </a:r>
            <a:r>
              <a:rPr lang="el-GR" sz="2400" dirty="0">
                <a:solidFill>
                  <a:schemeClr val="tx1">
                    <a:lumMod val="65000"/>
                    <a:lumOff val="35000"/>
                  </a:schemeClr>
                </a:solidFill>
                <a:sym typeface="Wingdings" panose="05000000000000000000" pitchFamily="2" charset="2"/>
              </a:rPr>
              <a:t>Πρέπει να γίνει </a:t>
            </a:r>
            <a:r>
              <a:rPr lang="el-GR" sz="2400" dirty="0" err="1">
                <a:solidFill>
                  <a:schemeClr val="tx1">
                    <a:lumMod val="65000"/>
                    <a:lumOff val="35000"/>
                  </a:schemeClr>
                </a:solidFill>
                <a:sym typeface="Wingdings" panose="05000000000000000000" pitchFamily="2" charset="2"/>
              </a:rPr>
              <a:t>επανακαταμέτρηση</a:t>
            </a:r>
            <a:r>
              <a:rPr lang="el-GR" sz="2400" dirty="0">
                <a:solidFill>
                  <a:schemeClr val="tx1">
                    <a:lumMod val="65000"/>
                    <a:lumOff val="35000"/>
                  </a:schemeClr>
                </a:solidFill>
                <a:sym typeface="Wingdings" panose="05000000000000000000" pitchFamily="2" charset="2"/>
              </a:rPr>
              <a:t>!</a:t>
            </a:r>
            <a:endParaRPr lang="el-GR" sz="2400" dirty="0">
              <a:solidFill>
                <a:schemeClr val="tx1">
                  <a:lumMod val="65000"/>
                  <a:lumOff val="35000"/>
                </a:schemeClr>
              </a:solidFill>
              <a:latin typeface="+mj-lt"/>
              <a:sym typeface="Wingdings" panose="05000000000000000000" pitchFamily="2" charset="2"/>
            </a:endParaRPr>
          </a:p>
          <a:p>
            <a:pPr>
              <a:buClr>
                <a:schemeClr val="accent1">
                  <a:lumMod val="75000"/>
                </a:schemeClr>
              </a:buClr>
              <a:defRPr/>
            </a:pPr>
            <a:r>
              <a:rPr lang="el-GR" sz="2400" dirty="0">
                <a:solidFill>
                  <a:schemeClr val="tx1">
                    <a:lumMod val="65000"/>
                    <a:lumOff val="35000"/>
                  </a:schemeClr>
                </a:solidFill>
                <a:latin typeface="+mj-lt"/>
                <a:sym typeface="Wingdings" panose="05000000000000000000" pitchFamily="2" charset="2"/>
              </a:rPr>
              <a:t>Οι αριθμοί δεν αναγράφονται ολογράφως </a:t>
            </a:r>
            <a:r>
              <a:rPr lang="el-GR" sz="2400" dirty="0">
                <a:solidFill>
                  <a:schemeClr val="accent1"/>
                </a:solidFill>
                <a:latin typeface="+mj-lt"/>
                <a:sym typeface="Wingdings" panose="05000000000000000000" pitchFamily="2" charset="2"/>
              </a:rPr>
              <a:t> </a:t>
            </a:r>
            <a:r>
              <a:rPr lang="el-GR" sz="2400" dirty="0">
                <a:solidFill>
                  <a:schemeClr val="tx1">
                    <a:lumMod val="65000"/>
                    <a:lumOff val="35000"/>
                  </a:schemeClr>
                </a:solidFill>
                <a:latin typeface="+mj-lt"/>
                <a:sym typeface="Wingdings" panose="05000000000000000000" pitchFamily="2" charset="2"/>
              </a:rPr>
              <a:t>Το σύστημα δεν το περνά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Ο Προεδρεύων πρέπει να το διορθώσει και να </a:t>
            </a:r>
            <a:r>
              <a:rPr lang="el-GR" sz="2400" dirty="0" err="1">
                <a:solidFill>
                  <a:schemeClr val="tx1">
                    <a:lumMod val="65000"/>
                    <a:lumOff val="35000"/>
                  </a:schemeClr>
                </a:solidFill>
                <a:latin typeface="+mj-lt"/>
                <a:sym typeface="Wingdings" panose="05000000000000000000" pitchFamily="2" charset="2"/>
              </a:rPr>
              <a:t>ξανακαταθέσει</a:t>
            </a:r>
            <a:r>
              <a:rPr lang="el-GR" sz="2400" dirty="0">
                <a:solidFill>
                  <a:schemeClr val="tx1">
                    <a:lumMod val="65000"/>
                    <a:lumOff val="35000"/>
                  </a:schemeClr>
                </a:solidFill>
                <a:latin typeface="+mj-lt"/>
                <a:sym typeface="Wingdings" panose="05000000000000000000" pitchFamily="2" charset="2"/>
              </a:rPr>
              <a:t> το Φύλλο στην Παραλαβή</a:t>
            </a:r>
          </a:p>
          <a:p>
            <a:pPr>
              <a:buClr>
                <a:schemeClr val="accent1">
                  <a:lumMod val="75000"/>
                </a:schemeClr>
              </a:buClr>
              <a:defRPr/>
            </a:pPr>
            <a:r>
              <a:rPr lang="el-GR" sz="2400" dirty="0">
                <a:solidFill>
                  <a:schemeClr val="tx1">
                    <a:lumMod val="65000"/>
                    <a:lumOff val="35000"/>
                  </a:schemeClr>
                </a:solidFill>
                <a:latin typeface="+mj-lt"/>
                <a:sym typeface="Wingdings" panose="05000000000000000000" pitchFamily="2" charset="2"/>
              </a:rPr>
              <a:t>Το μπροστινό φύλλο δεν υπογράφεται από τον Προεδρεύοντα, τον </a:t>
            </a:r>
            <a:r>
              <a:rPr lang="el-GR" sz="2400" dirty="0" err="1">
                <a:solidFill>
                  <a:schemeClr val="tx1">
                    <a:lumMod val="65000"/>
                    <a:lumOff val="35000"/>
                  </a:schemeClr>
                </a:solidFill>
                <a:latin typeface="+mj-lt"/>
                <a:sym typeface="Wingdings" panose="05000000000000000000" pitchFamily="2" charset="2"/>
              </a:rPr>
              <a:t>Καταγραφέα</a:t>
            </a:r>
            <a:r>
              <a:rPr lang="el-GR" sz="2400" dirty="0">
                <a:solidFill>
                  <a:schemeClr val="tx1">
                    <a:lumMod val="65000"/>
                    <a:lumOff val="35000"/>
                  </a:schemeClr>
                </a:solidFill>
                <a:latin typeface="+mj-lt"/>
                <a:sym typeface="Wingdings" panose="05000000000000000000" pitchFamily="2" charset="2"/>
              </a:rPr>
              <a:t> και καταμετρητή </a:t>
            </a:r>
            <a:r>
              <a:rPr lang="el-GR" sz="2400" dirty="0">
                <a:solidFill>
                  <a:schemeClr val="accent1"/>
                </a:solidFill>
                <a:latin typeface="+mj-lt"/>
                <a:sym typeface="Wingdings" panose="05000000000000000000" pitchFamily="2" charset="2"/>
              </a:rPr>
              <a:t></a:t>
            </a:r>
            <a:r>
              <a:rPr lang="el-GR" sz="2400" dirty="0">
                <a:solidFill>
                  <a:schemeClr val="tx1">
                    <a:lumMod val="65000"/>
                    <a:lumOff val="35000"/>
                  </a:schemeClr>
                </a:solidFill>
                <a:latin typeface="+mj-lt"/>
                <a:sym typeface="Wingdings" panose="05000000000000000000" pitchFamily="2" charset="2"/>
              </a:rPr>
              <a:t> Το Κλιμάκιο πρέπει να επιστρέψει να τα υπογράψει</a:t>
            </a:r>
          </a:p>
          <a:p>
            <a:pPr>
              <a:buClr>
                <a:schemeClr val="accent1">
                  <a:lumMod val="75000"/>
                </a:schemeClr>
              </a:buClr>
              <a:defRPr/>
            </a:pPr>
            <a:r>
              <a:rPr lang="el-GR" sz="2400" dirty="0">
                <a:solidFill>
                  <a:schemeClr val="tx1">
                    <a:lumMod val="65000"/>
                    <a:lumOff val="35000"/>
                  </a:schemeClr>
                </a:solidFill>
              </a:rPr>
              <a:t>Τα εσωτερικά φύλλα δεν μονογράφονται από τον Προεδρεύοντα </a:t>
            </a:r>
            <a:r>
              <a:rPr lang="el-GR" sz="2400" dirty="0">
                <a:solidFill>
                  <a:schemeClr val="accent1"/>
                </a:solidFill>
                <a:sym typeface="Wingdings" panose="05000000000000000000" pitchFamily="2" charset="2"/>
              </a:rPr>
              <a:t></a:t>
            </a:r>
            <a:r>
              <a:rPr lang="el-GR" sz="2400" dirty="0">
                <a:solidFill>
                  <a:schemeClr val="tx1">
                    <a:lumMod val="65000"/>
                    <a:lumOff val="35000"/>
                  </a:schemeClr>
                </a:solidFill>
                <a:sym typeface="Wingdings" panose="05000000000000000000" pitchFamily="2" charset="2"/>
              </a:rPr>
              <a:t> Το Κλιμάκιο πρέπει να επιστρέψει να τα υπογράψει</a:t>
            </a:r>
            <a:endParaRPr lang="el-GR" sz="2400" dirty="0">
              <a:solidFill>
                <a:schemeClr val="tx1">
                  <a:lumMod val="65000"/>
                  <a:lumOff val="35000"/>
                </a:schemeClr>
              </a:solidFill>
            </a:endParaRPr>
          </a:p>
        </p:txBody>
      </p:sp>
      <p:sp>
        <p:nvSpPr>
          <p:cNvPr id="10" name="Title 1"/>
          <p:cNvSpPr>
            <a:spLocks noGrp="1"/>
          </p:cNvSpPr>
          <p:nvPr>
            <p:ph type="title"/>
          </p:nvPr>
        </p:nvSpPr>
        <p:spPr>
          <a:xfrm>
            <a:off x="385326" y="859809"/>
            <a:ext cx="11460931" cy="936625"/>
          </a:xfrm>
        </p:spPr>
        <p:txBody>
          <a:bodyPr>
            <a:normAutofit fontScale="90000"/>
          </a:bodyPr>
          <a:lstStyle/>
          <a:p>
            <a:pPr algn="ctr" fontAlgn="auto">
              <a:spcAft>
                <a:spcPts val="0"/>
              </a:spcAft>
              <a:defRPr/>
            </a:pPr>
            <a:r>
              <a:rPr lang="el-GR" sz="4400" b="1" dirty="0" err="1">
                <a:solidFill>
                  <a:schemeClr val="tx1">
                    <a:lumMod val="65000"/>
                    <a:lumOff val="35000"/>
                  </a:schemeClr>
                </a:solidFill>
              </a:rPr>
              <a:t>Συνηθη</a:t>
            </a:r>
            <a:r>
              <a:rPr lang="el-GR" sz="4400" b="1" dirty="0">
                <a:solidFill>
                  <a:schemeClr val="tx1">
                    <a:lumMod val="65000"/>
                    <a:lumOff val="35000"/>
                  </a:schemeClr>
                </a:solidFill>
              </a:rPr>
              <a:t> </a:t>
            </a:r>
            <a:r>
              <a:rPr lang="el-GR" sz="4400" b="1" dirty="0" err="1">
                <a:solidFill>
                  <a:schemeClr val="tx1">
                    <a:lumMod val="65000"/>
                    <a:lumOff val="35000"/>
                  </a:schemeClr>
                </a:solidFill>
              </a:rPr>
              <a:t>λαθη</a:t>
            </a:r>
            <a:r>
              <a:rPr lang="el-GR" sz="4400" b="1" dirty="0">
                <a:solidFill>
                  <a:schemeClr val="tx1">
                    <a:lumMod val="65000"/>
                    <a:lumOff val="35000"/>
                  </a:schemeClr>
                </a:solidFill>
              </a:rPr>
              <a:t/>
            </a:r>
            <a:br>
              <a:rPr lang="el-GR" sz="4400" b="1" dirty="0">
                <a:solidFill>
                  <a:schemeClr val="tx1">
                    <a:lumMod val="65000"/>
                    <a:lumOff val="35000"/>
                  </a:schemeClr>
                </a:solidFill>
              </a:rPr>
            </a:br>
            <a:r>
              <a:rPr lang="el-GR" sz="2700" b="1" dirty="0">
                <a:solidFill>
                  <a:schemeClr val="tx1">
                    <a:lumMod val="65000"/>
                    <a:lumOff val="35000"/>
                  </a:schemeClr>
                </a:solidFill>
              </a:rPr>
              <a:t>που </a:t>
            </a:r>
            <a:r>
              <a:rPr lang="el-GR" sz="2700" b="1" dirty="0" err="1">
                <a:solidFill>
                  <a:schemeClr val="tx1">
                    <a:lumMod val="65000"/>
                    <a:lumOff val="35000"/>
                  </a:schemeClr>
                </a:solidFill>
              </a:rPr>
              <a:t>εμποδιζουν</a:t>
            </a:r>
            <a:r>
              <a:rPr lang="el-GR" sz="2700" b="1" dirty="0">
                <a:solidFill>
                  <a:schemeClr val="tx1">
                    <a:lumMod val="65000"/>
                    <a:lumOff val="35000"/>
                  </a:schemeClr>
                </a:solidFill>
              </a:rPr>
              <a:t> το </a:t>
            </a:r>
            <a:r>
              <a:rPr lang="el-GR" sz="2700" b="1" dirty="0" err="1">
                <a:solidFill>
                  <a:schemeClr val="tx1">
                    <a:lumMod val="65000"/>
                    <a:lumOff val="35000"/>
                  </a:schemeClr>
                </a:solidFill>
              </a:rPr>
              <a:t>κλεισιμο</a:t>
            </a:r>
            <a:r>
              <a:rPr lang="el-GR" sz="2700" b="1" dirty="0">
                <a:solidFill>
                  <a:schemeClr val="tx1">
                    <a:lumMod val="65000"/>
                    <a:lumOff val="35000"/>
                  </a:schemeClr>
                </a:solidFill>
              </a:rPr>
              <a:t> </a:t>
            </a:r>
            <a:r>
              <a:rPr lang="el-GR" sz="2700" b="1" dirty="0" err="1">
                <a:solidFill>
                  <a:schemeClr val="tx1">
                    <a:lumMod val="65000"/>
                    <a:lumOff val="35000"/>
                  </a:schemeClr>
                </a:solidFill>
              </a:rPr>
              <a:t>ολοκληρησ</a:t>
            </a:r>
            <a:r>
              <a:rPr lang="el-GR" sz="2700" b="1" dirty="0">
                <a:solidFill>
                  <a:schemeClr val="tx1">
                    <a:lumMod val="65000"/>
                    <a:lumOff val="35000"/>
                  </a:schemeClr>
                </a:solidFill>
              </a:rPr>
              <a:t> της </a:t>
            </a:r>
            <a:r>
              <a:rPr lang="el-GR" sz="2700" b="1" dirty="0" err="1">
                <a:solidFill>
                  <a:schemeClr val="tx1">
                    <a:lumMod val="65000"/>
                    <a:lumOff val="35000"/>
                  </a:schemeClr>
                </a:solidFill>
              </a:rPr>
              <a:t>εκλογικησ</a:t>
            </a:r>
            <a:r>
              <a:rPr lang="el-GR" sz="2700" b="1" dirty="0">
                <a:solidFill>
                  <a:schemeClr val="tx1">
                    <a:lumMod val="65000"/>
                    <a:lumOff val="35000"/>
                  </a:schemeClr>
                </a:solidFill>
              </a:rPr>
              <a:t> </a:t>
            </a:r>
            <a:r>
              <a:rPr lang="el-GR" sz="2700" b="1" dirty="0" err="1">
                <a:solidFill>
                  <a:schemeClr val="tx1">
                    <a:lumMod val="65000"/>
                    <a:lumOff val="35000"/>
                  </a:schemeClr>
                </a:solidFill>
              </a:rPr>
              <a:t>περιφερειασ</a:t>
            </a:r>
            <a:r>
              <a:rPr lang="el-GR" sz="2700" b="1" dirty="0">
                <a:solidFill>
                  <a:schemeClr val="tx1">
                    <a:lumMod val="65000"/>
                    <a:lumOff val="35000"/>
                  </a:schemeClr>
                </a:solidFill>
              </a:rPr>
              <a:t> το </a:t>
            </a:r>
            <a:r>
              <a:rPr lang="el-GR" sz="2700" b="1" dirty="0" err="1">
                <a:solidFill>
                  <a:schemeClr val="tx1">
                    <a:lumMod val="65000"/>
                    <a:lumOff val="35000"/>
                  </a:schemeClr>
                </a:solidFill>
              </a:rPr>
              <a:t>βραδυ</a:t>
            </a:r>
            <a:endParaRPr lang="en-US"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114</a:t>
            </a:fld>
            <a:endParaRPr lang="en-US"/>
          </a:p>
        </p:txBody>
      </p:sp>
    </p:spTree>
    <p:extLst>
      <p:ext uri="{BB962C8B-B14F-4D97-AF65-F5344CB8AC3E}">
        <p14:creationId xmlns:p14="http://schemas.microsoft.com/office/powerpoint/2010/main" val="1816389742"/>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4294967295"/>
          </p:nvPr>
        </p:nvSpPr>
        <p:spPr>
          <a:xfrm>
            <a:off x="0" y="1123215"/>
            <a:ext cx="12192000" cy="5582386"/>
          </a:xfrm>
          <a:ln>
            <a:miter lim="800000"/>
            <a:headEnd/>
            <a:tailEnd/>
          </a:ln>
        </p:spPr>
        <p:txBody>
          <a:bodyPr rtlCol="0">
            <a:normAutofit fontScale="70000" lnSpcReduction="20000"/>
          </a:bodyPr>
          <a:lstStyle/>
          <a:p>
            <a:pPr marL="182880" indent="-182880" fontAlgn="auto">
              <a:spcAft>
                <a:spcPts val="0"/>
              </a:spcAft>
              <a:buClr>
                <a:schemeClr val="accent1">
                  <a:lumMod val="75000"/>
                </a:schemeClr>
              </a:buClr>
              <a:buFont typeface="Wingdings 2" pitchFamily="18" charset="2"/>
              <a:buNone/>
              <a:defRPr/>
            </a:pPr>
            <a:r>
              <a:rPr lang="el-GR" sz="2600" dirty="0">
                <a:effectLst>
                  <a:outerShdw blurRad="38100" dist="38100" dir="2700000" algn="tl">
                    <a:srgbClr val="000000">
                      <a:alpha val="43137"/>
                    </a:srgbClr>
                  </a:outerShdw>
                </a:effectLst>
              </a:rPr>
              <a:t>	</a:t>
            </a:r>
            <a:r>
              <a:rPr lang="el-GR" sz="3000" dirty="0">
                <a:solidFill>
                  <a:schemeClr val="tx1">
                    <a:lumMod val="65000"/>
                    <a:lumOff val="35000"/>
                  </a:schemeClr>
                </a:solidFill>
                <a:effectLst>
                  <a:outerShdw blurRad="38100" dist="38100" dir="2700000" algn="tl">
                    <a:srgbClr val="000000">
                      <a:alpha val="43137"/>
                    </a:srgbClr>
                  </a:outerShdw>
                </a:effectLst>
              </a:rPr>
              <a:t>Ομάδα Ενημέρωσης Προεδρευόντων θα λειτουργεί στα Γραφεία της Επαρχιακής Διοίκησης Λευκωσίας</a:t>
            </a:r>
          </a:p>
          <a:p>
            <a:pPr marL="182880" indent="-182880" algn="ctr" fontAlgn="auto">
              <a:spcAft>
                <a:spcPts val="0"/>
              </a:spcAft>
              <a:buClr>
                <a:schemeClr val="accent1">
                  <a:lumMod val="75000"/>
                </a:schemeClr>
              </a:buClr>
              <a:buFont typeface="Wingdings 2" pitchFamily="18" charset="2"/>
              <a:buNone/>
              <a:defRPr/>
            </a:pPr>
            <a:r>
              <a:rPr lang="en-GB" sz="3400" b="1" dirty="0">
                <a:solidFill>
                  <a:schemeClr val="accent1"/>
                </a:solidFill>
                <a:effectLst>
                  <a:outerShdw blurRad="38100" dist="38100" dir="2700000" algn="tl">
                    <a:srgbClr val="000000">
                      <a:alpha val="43137"/>
                    </a:srgbClr>
                  </a:outerShdw>
                </a:effectLst>
              </a:rPr>
              <a:t>22804106, </a:t>
            </a:r>
            <a:r>
              <a:rPr lang="el-GR" sz="3400" b="1" dirty="0">
                <a:solidFill>
                  <a:schemeClr val="accent1"/>
                </a:solidFill>
                <a:effectLst>
                  <a:outerShdw blurRad="38100" dist="38100" dir="2700000" algn="tl">
                    <a:srgbClr val="000000">
                      <a:alpha val="43137"/>
                    </a:srgbClr>
                  </a:outerShdw>
                </a:effectLst>
              </a:rPr>
              <a:t> </a:t>
            </a:r>
            <a:r>
              <a:rPr lang="en-GB" sz="3400" b="1" dirty="0">
                <a:solidFill>
                  <a:schemeClr val="accent1"/>
                </a:solidFill>
                <a:effectLst>
                  <a:outerShdw blurRad="38100" dist="38100" dir="2700000" algn="tl">
                    <a:srgbClr val="000000">
                      <a:alpha val="43137"/>
                    </a:srgbClr>
                  </a:outerShdw>
                </a:effectLst>
              </a:rPr>
              <a:t>22804244</a:t>
            </a:r>
            <a:r>
              <a:rPr lang="el-GR" sz="3400" b="1" dirty="0">
                <a:solidFill>
                  <a:schemeClr val="accent1"/>
                </a:solidFill>
                <a:effectLst>
                  <a:outerShdw blurRad="38100" dist="38100" dir="2700000" algn="tl">
                    <a:srgbClr val="000000">
                      <a:alpha val="43137"/>
                    </a:srgbClr>
                  </a:outerShdw>
                </a:effectLst>
              </a:rPr>
              <a:t>,</a:t>
            </a:r>
            <a:r>
              <a:rPr lang="el-GR" sz="3400" dirty="0">
                <a:solidFill>
                  <a:schemeClr val="accent1"/>
                </a:solidFill>
                <a:effectLst>
                  <a:outerShdw blurRad="38100" dist="38100" dir="2700000" algn="tl">
                    <a:srgbClr val="000000">
                      <a:alpha val="43137"/>
                    </a:srgbClr>
                  </a:outerShdw>
                </a:effectLst>
              </a:rPr>
              <a:t> </a:t>
            </a:r>
            <a:r>
              <a:rPr lang="el-GR" sz="3400" b="1" dirty="0">
                <a:solidFill>
                  <a:schemeClr val="accent1"/>
                </a:solidFill>
                <a:effectLst>
                  <a:outerShdw blurRad="38100" dist="38100" dir="2700000" algn="tl">
                    <a:srgbClr val="000000">
                      <a:alpha val="43137"/>
                    </a:srgbClr>
                  </a:outerShdw>
                </a:effectLst>
              </a:rPr>
              <a:t>2</a:t>
            </a:r>
            <a:r>
              <a:rPr lang="en-GB" sz="3400" b="1" dirty="0">
                <a:solidFill>
                  <a:schemeClr val="accent1"/>
                </a:solidFill>
                <a:effectLst>
                  <a:outerShdw blurRad="38100" dist="38100" dir="2700000" algn="tl">
                    <a:srgbClr val="000000">
                      <a:alpha val="43137"/>
                    </a:srgbClr>
                  </a:outerShdw>
                </a:effectLst>
              </a:rPr>
              <a:t>2</a:t>
            </a:r>
            <a:r>
              <a:rPr lang="el-GR" sz="3400" b="1" dirty="0">
                <a:solidFill>
                  <a:schemeClr val="accent1"/>
                </a:solidFill>
                <a:effectLst>
                  <a:outerShdw blurRad="38100" dist="38100" dir="2700000" algn="tl">
                    <a:srgbClr val="000000">
                      <a:alpha val="43137"/>
                    </a:srgbClr>
                  </a:outerShdw>
                </a:effectLst>
              </a:rPr>
              <a:t>80</a:t>
            </a:r>
            <a:r>
              <a:rPr lang="en-GB" sz="3400" b="1" dirty="0">
                <a:solidFill>
                  <a:schemeClr val="accent1"/>
                </a:solidFill>
                <a:effectLst>
                  <a:outerShdw blurRad="38100" dist="38100" dir="2700000" algn="tl">
                    <a:srgbClr val="000000">
                      <a:alpha val="43137"/>
                    </a:srgbClr>
                  </a:outerShdw>
                </a:effectLst>
              </a:rPr>
              <a:t>4104</a:t>
            </a:r>
            <a:r>
              <a:rPr lang="el-GR" sz="3400" b="1" dirty="0">
                <a:solidFill>
                  <a:schemeClr val="accent1"/>
                </a:solidFill>
                <a:effectLst>
                  <a:outerShdw blurRad="38100" dist="38100" dir="2700000" algn="tl">
                    <a:srgbClr val="000000">
                      <a:alpha val="43137"/>
                    </a:srgbClr>
                  </a:outerShdw>
                </a:effectLst>
              </a:rPr>
              <a:t>,  22804114,  2</a:t>
            </a:r>
            <a:r>
              <a:rPr lang="en-GB" sz="3400" b="1" dirty="0">
                <a:solidFill>
                  <a:schemeClr val="accent1"/>
                </a:solidFill>
                <a:effectLst>
                  <a:outerShdw blurRad="38100" dist="38100" dir="2700000" algn="tl">
                    <a:srgbClr val="000000">
                      <a:alpha val="43137"/>
                    </a:srgbClr>
                  </a:outerShdw>
                </a:effectLst>
              </a:rPr>
              <a:t>2804105</a:t>
            </a:r>
            <a:endParaRPr lang="el-GR" sz="3400" b="1" dirty="0">
              <a:solidFill>
                <a:schemeClr val="accent1"/>
              </a:solidFill>
              <a:effectLst>
                <a:outerShdw blurRad="38100" dist="38100" dir="2700000" algn="tl">
                  <a:srgbClr val="000000">
                    <a:alpha val="43137"/>
                  </a:srgbClr>
                </a:outerShdw>
              </a:effectLst>
            </a:endParaRPr>
          </a:p>
          <a:p>
            <a:pPr marL="182880" indent="-182880" fontAlgn="auto">
              <a:spcAft>
                <a:spcPts val="0"/>
              </a:spcAft>
              <a:buClr>
                <a:schemeClr val="accent1">
                  <a:lumMod val="75000"/>
                </a:schemeClr>
              </a:buClr>
              <a:buFont typeface="Wingdings 2" pitchFamily="18" charset="2"/>
              <a:buNone/>
              <a:defRPr/>
            </a:pPr>
            <a:r>
              <a:rPr lang="el-GR" sz="2900" b="1" dirty="0">
                <a:solidFill>
                  <a:schemeClr val="tx1">
                    <a:lumMod val="65000"/>
                    <a:lumOff val="35000"/>
                  </a:schemeClr>
                </a:solidFill>
                <a:effectLst>
                  <a:outerShdw blurRad="38100" dist="38100" dir="2700000" algn="tl">
                    <a:srgbClr val="000000">
                      <a:alpha val="43137"/>
                    </a:srgbClr>
                  </a:outerShdw>
                </a:effectLst>
              </a:rPr>
              <a:t>		</a:t>
            </a:r>
            <a:r>
              <a:rPr lang="el-GR" sz="3500" b="1" dirty="0">
                <a:solidFill>
                  <a:schemeClr val="tx1">
                    <a:lumMod val="65000"/>
                    <a:lumOff val="35000"/>
                  </a:schemeClr>
                </a:solidFill>
                <a:effectLst>
                  <a:outerShdw blurRad="38100" dist="38100" dir="2700000" algn="tl">
                    <a:srgbClr val="000000">
                      <a:alpha val="43137"/>
                    </a:srgbClr>
                  </a:outerShdw>
                </a:effectLst>
              </a:rPr>
              <a:t>ΕΦΟΡΟΣ:</a:t>
            </a:r>
          </a:p>
          <a:p>
            <a:pPr marL="274320" indent="-274320" fontAlgn="auto">
              <a:spcAft>
                <a:spcPts val="0"/>
              </a:spcAft>
              <a:buClr>
                <a:schemeClr val="accent3"/>
              </a:buClr>
              <a:buNone/>
              <a:defRPr/>
            </a:pPr>
            <a:r>
              <a:rPr lang="el-GR" sz="2900" dirty="0">
                <a:solidFill>
                  <a:schemeClr val="tx1">
                    <a:lumMod val="65000"/>
                    <a:lumOff val="35000"/>
                  </a:schemeClr>
                </a:solidFill>
                <a:effectLst>
                  <a:outerShdw blurRad="38100" dist="38100" dir="2700000" algn="tl">
                    <a:srgbClr val="000000">
                      <a:alpha val="43137"/>
                    </a:srgbClr>
                  </a:outerShdw>
                </a:effectLst>
              </a:rPr>
              <a:t>	</a:t>
            </a:r>
            <a:r>
              <a:rPr lang="el-GR" sz="2900" dirty="0">
                <a:solidFill>
                  <a:schemeClr val="tx1">
                    <a:lumMod val="65000"/>
                    <a:lumOff val="35000"/>
                  </a:schemeClr>
                </a:solidFill>
              </a:rPr>
              <a:t>	</a:t>
            </a:r>
            <a:r>
              <a:rPr lang="el-GR" sz="3000" dirty="0">
                <a:solidFill>
                  <a:schemeClr val="tx1">
                    <a:lumMod val="65000"/>
                    <a:lumOff val="35000"/>
                  </a:schemeClr>
                </a:solidFill>
              </a:rPr>
              <a:t>Αντρέας </a:t>
            </a:r>
            <a:r>
              <a:rPr lang="el-GR" sz="3000" dirty="0" err="1">
                <a:solidFill>
                  <a:schemeClr val="tx1">
                    <a:lumMod val="65000"/>
                    <a:lumOff val="35000"/>
                  </a:schemeClr>
                </a:solidFill>
              </a:rPr>
              <a:t>Χατζηπάκκος</a:t>
            </a:r>
            <a:r>
              <a:rPr lang="el-GR" sz="3000" dirty="0">
                <a:solidFill>
                  <a:schemeClr val="tx1">
                    <a:lumMod val="65000"/>
                    <a:lumOff val="35000"/>
                  </a:schemeClr>
                </a:solidFill>
              </a:rPr>
              <a:t>	(Αν. Έπαρχος)		22 804300, 99 625177</a:t>
            </a:r>
            <a:r>
              <a:rPr lang="el-GR" sz="2900" dirty="0">
                <a:solidFill>
                  <a:schemeClr val="tx1">
                    <a:lumMod val="65000"/>
                    <a:lumOff val="35000"/>
                  </a:schemeClr>
                </a:solidFill>
                <a:effectLst>
                  <a:outerShdw blurRad="38100" dist="38100" dir="2700000" algn="tl">
                    <a:srgbClr val="000000">
                      <a:alpha val="43137"/>
                    </a:srgbClr>
                  </a:outerShdw>
                </a:effectLst>
              </a:rPr>
              <a:t>		</a:t>
            </a:r>
          </a:p>
          <a:p>
            <a:pPr marL="274320" indent="-274320" fontAlgn="auto">
              <a:spcAft>
                <a:spcPts val="0"/>
              </a:spcAft>
              <a:buClr>
                <a:schemeClr val="accent3"/>
              </a:buClr>
              <a:buNone/>
              <a:defRPr/>
            </a:pPr>
            <a:r>
              <a:rPr lang="el-GR" sz="2900" dirty="0">
                <a:solidFill>
                  <a:schemeClr val="tx1">
                    <a:lumMod val="65000"/>
                    <a:lumOff val="35000"/>
                  </a:schemeClr>
                </a:solidFill>
                <a:effectLst>
                  <a:outerShdw blurRad="38100" dist="38100" dir="2700000" algn="tl">
                    <a:srgbClr val="000000">
                      <a:alpha val="43137"/>
                    </a:srgbClr>
                  </a:outerShdw>
                </a:effectLst>
              </a:rPr>
              <a:t>		</a:t>
            </a:r>
          </a:p>
          <a:p>
            <a:pPr marL="274320" indent="-274320" fontAlgn="auto">
              <a:spcAft>
                <a:spcPts val="0"/>
              </a:spcAft>
              <a:buClr>
                <a:schemeClr val="accent3"/>
              </a:buClr>
              <a:buNone/>
              <a:defRPr/>
            </a:pPr>
            <a:r>
              <a:rPr lang="el-GR" sz="2900" dirty="0">
                <a:solidFill>
                  <a:schemeClr val="tx1">
                    <a:lumMod val="65000"/>
                    <a:lumOff val="35000"/>
                  </a:schemeClr>
                </a:solidFill>
                <a:effectLst>
                  <a:outerShdw blurRad="38100" dist="38100" dir="2700000" algn="tl">
                    <a:srgbClr val="000000">
                      <a:alpha val="43137"/>
                    </a:srgbClr>
                  </a:outerShdw>
                </a:effectLst>
              </a:rPr>
              <a:t>		</a:t>
            </a:r>
            <a:r>
              <a:rPr lang="el-GR" sz="3500" b="1" dirty="0">
                <a:solidFill>
                  <a:schemeClr val="tx1">
                    <a:lumMod val="65000"/>
                    <a:lumOff val="35000"/>
                  </a:schemeClr>
                </a:solidFill>
                <a:effectLst>
                  <a:outerShdw blurRad="38100" dist="38100" dir="2700000" algn="tl">
                    <a:srgbClr val="000000">
                      <a:alpha val="43137"/>
                    </a:srgbClr>
                  </a:outerShdw>
                </a:effectLst>
              </a:rPr>
              <a:t>ΒΟΗΘΟΙ ΕΦΟΡΟΙ</a:t>
            </a:r>
            <a:endParaRPr lang="en-GB" sz="3500" b="1" dirty="0">
              <a:solidFill>
                <a:schemeClr val="tx1">
                  <a:lumMod val="65000"/>
                  <a:lumOff val="35000"/>
                </a:schemeClr>
              </a:solidFill>
              <a:effectLst>
                <a:outerShdw blurRad="38100" dist="38100" dir="2700000" algn="tl">
                  <a:srgbClr val="000000">
                    <a:alpha val="43137"/>
                  </a:srgbClr>
                </a:outerShdw>
              </a:effectLst>
            </a:endParaRPr>
          </a:p>
          <a:p>
            <a:pPr marL="274320" indent="-274320" fontAlgn="auto">
              <a:spcAft>
                <a:spcPts val="0"/>
              </a:spcAft>
              <a:buClr>
                <a:schemeClr val="accent3"/>
              </a:buClr>
              <a:buNone/>
              <a:defRPr/>
            </a:pPr>
            <a:r>
              <a:rPr lang="en-GB" sz="2900" dirty="0">
                <a:solidFill>
                  <a:schemeClr val="tx1">
                    <a:lumMod val="65000"/>
                    <a:lumOff val="35000"/>
                  </a:schemeClr>
                </a:solidFill>
                <a:effectLst>
                  <a:outerShdw blurRad="38100" dist="38100" dir="2700000" algn="tl">
                    <a:srgbClr val="000000">
                      <a:alpha val="43137"/>
                    </a:srgbClr>
                  </a:outerShdw>
                </a:effectLst>
              </a:rPr>
              <a:t>	</a:t>
            </a:r>
            <a:r>
              <a:rPr lang="el-GR" sz="2900" dirty="0">
                <a:solidFill>
                  <a:schemeClr val="tx1">
                    <a:lumMod val="65000"/>
                    <a:lumOff val="35000"/>
                  </a:schemeClr>
                </a:solidFill>
              </a:rPr>
              <a:t>	</a:t>
            </a:r>
            <a:r>
              <a:rPr lang="el-GR" sz="3000" dirty="0">
                <a:solidFill>
                  <a:schemeClr val="tx1">
                    <a:lumMod val="65000"/>
                    <a:lumOff val="35000"/>
                  </a:schemeClr>
                </a:solidFill>
              </a:rPr>
              <a:t>Λαμπρινή </a:t>
            </a:r>
            <a:r>
              <a:rPr lang="el-GR" sz="3000" dirty="0" err="1">
                <a:solidFill>
                  <a:schemeClr val="tx1">
                    <a:lumMod val="65000"/>
                    <a:lumOff val="35000"/>
                  </a:schemeClr>
                </a:solidFill>
              </a:rPr>
              <a:t>Γωγάκη</a:t>
            </a:r>
            <a:r>
              <a:rPr lang="el-GR" sz="3000" dirty="0">
                <a:solidFill>
                  <a:schemeClr val="tx1">
                    <a:lumMod val="65000"/>
                    <a:lumOff val="35000"/>
                  </a:schemeClr>
                </a:solidFill>
              </a:rPr>
              <a:t> (Βοηθός Έπαρχος):		22 804106, 99 315631</a:t>
            </a:r>
            <a:endParaRPr lang="en-GB" sz="3000" dirty="0">
              <a:solidFill>
                <a:schemeClr val="tx1">
                  <a:lumMod val="65000"/>
                  <a:lumOff val="35000"/>
                </a:schemeClr>
              </a:solidFill>
            </a:endParaRPr>
          </a:p>
          <a:p>
            <a:pPr marL="274320" indent="-274320" fontAlgn="auto">
              <a:spcAft>
                <a:spcPts val="0"/>
              </a:spcAft>
              <a:buClr>
                <a:schemeClr val="accent3"/>
              </a:buClr>
              <a:buNone/>
              <a:defRPr/>
            </a:pPr>
            <a:r>
              <a:rPr lang="el-GR" sz="3000" dirty="0">
                <a:solidFill>
                  <a:schemeClr val="tx1">
                    <a:lumMod val="65000"/>
                    <a:lumOff val="35000"/>
                  </a:schemeClr>
                </a:solidFill>
              </a:rPr>
              <a:t>		Μαρία Κολιού (Βοηθός Έπαρχος):		22 804244, 99 445455</a:t>
            </a:r>
            <a:endParaRPr lang="en-GB" sz="3000" dirty="0">
              <a:solidFill>
                <a:schemeClr val="tx1">
                  <a:lumMod val="65000"/>
                  <a:lumOff val="35000"/>
                </a:schemeClr>
              </a:solidFill>
            </a:endParaRPr>
          </a:p>
          <a:p>
            <a:pPr marL="274320" indent="-274320" fontAlgn="auto">
              <a:spcAft>
                <a:spcPts val="0"/>
              </a:spcAft>
              <a:buClr>
                <a:schemeClr val="accent3"/>
              </a:buClr>
              <a:buNone/>
              <a:defRPr/>
            </a:pPr>
            <a:r>
              <a:rPr lang="en-GB" sz="3000" dirty="0">
                <a:solidFill>
                  <a:schemeClr val="tx1">
                    <a:lumMod val="65000"/>
                    <a:lumOff val="35000"/>
                  </a:schemeClr>
                </a:solidFill>
                <a:effectLst>
                  <a:outerShdw blurRad="38100" dist="38100" dir="2700000" algn="tl">
                    <a:srgbClr val="000000">
                      <a:alpha val="43137"/>
                    </a:srgbClr>
                  </a:outerShdw>
                </a:effectLst>
              </a:rPr>
              <a:t>		</a:t>
            </a:r>
            <a:r>
              <a:rPr lang="el-GR" sz="3000" dirty="0" err="1">
                <a:solidFill>
                  <a:schemeClr val="tx1">
                    <a:lumMod val="65000"/>
                    <a:lumOff val="35000"/>
                  </a:schemeClr>
                </a:solidFill>
              </a:rPr>
              <a:t>Αίμιλη</a:t>
            </a:r>
            <a:r>
              <a:rPr lang="el-GR" sz="3000" dirty="0">
                <a:solidFill>
                  <a:schemeClr val="tx1">
                    <a:lumMod val="65000"/>
                    <a:lumOff val="35000"/>
                  </a:schemeClr>
                </a:solidFill>
              </a:rPr>
              <a:t> </a:t>
            </a:r>
            <a:r>
              <a:rPr lang="el-GR" sz="3000" dirty="0" err="1">
                <a:solidFill>
                  <a:schemeClr val="tx1">
                    <a:lumMod val="65000"/>
                    <a:lumOff val="35000"/>
                  </a:schemeClr>
                </a:solidFill>
              </a:rPr>
              <a:t>Τσαγγάρη</a:t>
            </a:r>
            <a:r>
              <a:rPr lang="el-GR" sz="3000" dirty="0">
                <a:solidFill>
                  <a:schemeClr val="tx1">
                    <a:lumMod val="65000"/>
                    <a:lumOff val="35000"/>
                  </a:schemeClr>
                </a:solidFill>
              </a:rPr>
              <a:t> (Βοηθός Επαρχιακός Επόπτης): 	22 804176, 99 644545</a:t>
            </a:r>
          </a:p>
          <a:p>
            <a:pPr marL="274320" indent="-274320" fontAlgn="auto">
              <a:spcAft>
                <a:spcPts val="0"/>
              </a:spcAft>
              <a:buClr>
                <a:schemeClr val="accent3"/>
              </a:buClr>
              <a:buNone/>
              <a:defRPr/>
            </a:pPr>
            <a:endParaRPr lang="el-GR" sz="2300" dirty="0">
              <a:solidFill>
                <a:schemeClr val="tx1">
                  <a:lumMod val="65000"/>
                  <a:lumOff val="35000"/>
                </a:schemeClr>
              </a:solidFill>
            </a:endParaRPr>
          </a:p>
          <a:p>
            <a:pPr marL="182880" indent="-182880">
              <a:buClr>
                <a:schemeClr val="accent1">
                  <a:lumMod val="75000"/>
                </a:schemeClr>
              </a:buClr>
              <a:buNone/>
              <a:defRPr/>
            </a:pPr>
            <a:r>
              <a:rPr lang="el-GR" sz="2900" dirty="0">
                <a:solidFill>
                  <a:schemeClr val="tx1">
                    <a:lumMod val="65000"/>
                    <a:lumOff val="35000"/>
                  </a:schemeClr>
                </a:solidFill>
              </a:rPr>
              <a:t> 	</a:t>
            </a:r>
            <a:r>
              <a:rPr lang="el-GR" sz="3000" dirty="0">
                <a:solidFill>
                  <a:schemeClr val="tx1">
                    <a:lumMod val="65000"/>
                    <a:lumOff val="35000"/>
                  </a:schemeClr>
                </a:solidFill>
                <a:effectLst>
                  <a:outerShdw blurRad="38100" dist="38100" dir="2700000" algn="tl">
                    <a:srgbClr val="000000">
                      <a:alpha val="43137"/>
                    </a:srgbClr>
                  </a:outerShdw>
                </a:effectLst>
              </a:rPr>
              <a:t>Όλο το υλικό των παρουσιάσεων είναι διαθέσιμο στην ιστοσελίδα της Επαρχιακής Διοίκησης Λευκωσίας:</a:t>
            </a:r>
          </a:p>
          <a:p>
            <a:pPr marL="182880" indent="-182880" fontAlgn="auto">
              <a:spcAft>
                <a:spcPts val="0"/>
              </a:spcAft>
              <a:buClr>
                <a:schemeClr val="accent1">
                  <a:lumMod val="75000"/>
                </a:schemeClr>
              </a:buClr>
              <a:buFont typeface="Wingdings 2" pitchFamily="18" charset="2"/>
              <a:buNone/>
              <a:defRP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rPr>
              <a:t>	</a:t>
            </a:r>
            <a:r>
              <a:rPr lang="en-US" sz="4000" b="1" spc="50" dirty="0">
                <a:ln w="11430"/>
                <a:solidFill>
                  <a:schemeClr val="bg1"/>
                </a:solidFill>
                <a:effectLst>
                  <a:outerShdw blurRad="38100" dist="38100" dir="2700000" algn="tl">
                    <a:srgbClr val="000000">
                      <a:alpha val="43137"/>
                    </a:srgbClr>
                  </a:outerShdw>
                </a:effectLst>
              </a:rPr>
              <a:t>www.moi.gov.cy</a:t>
            </a:r>
            <a:r>
              <a:rPr lang="el-GR" sz="4000" b="1" spc="50" dirty="0">
                <a:ln w="11430"/>
                <a:solidFill>
                  <a:schemeClr val="bg1"/>
                </a:solidFill>
                <a:effectLst>
                  <a:outerShdw blurRad="38100" dist="38100" dir="2700000" algn="tl">
                    <a:srgbClr val="000000">
                      <a:alpha val="43137"/>
                    </a:srgbClr>
                  </a:outerShdw>
                </a:effectLst>
              </a:rPr>
              <a:t>/</a:t>
            </a:r>
            <a:r>
              <a:rPr lang="en-GB" sz="4000" b="1" spc="50" dirty="0">
                <a:ln w="11430"/>
                <a:solidFill>
                  <a:schemeClr val="bg1"/>
                </a:solidFill>
                <a:effectLst>
                  <a:outerShdw blurRad="38100" dist="38100" dir="2700000" algn="tl">
                    <a:srgbClr val="000000">
                      <a:alpha val="43137"/>
                    </a:srgbClr>
                  </a:outerShdw>
                </a:effectLst>
              </a:rPr>
              <a:t>da</a:t>
            </a:r>
            <a:endParaRPr lang="en-US" sz="2600" dirty="0">
              <a:solidFill>
                <a:srgbClr val="0070C0"/>
              </a:solidFill>
              <a:effectLst>
                <a:outerShdw blurRad="38100" dist="38100" dir="2700000" algn="tl">
                  <a:srgbClr val="000000">
                    <a:alpha val="43137"/>
                  </a:srgbClr>
                </a:outerShdw>
              </a:effectLst>
            </a:endParaRPr>
          </a:p>
          <a:p>
            <a:pPr marL="182880" indent="-182880" fontAlgn="auto">
              <a:spcAft>
                <a:spcPts val="0"/>
              </a:spcAft>
              <a:buClr>
                <a:schemeClr val="accent1">
                  <a:lumMod val="75000"/>
                </a:schemeClr>
              </a:buClr>
              <a:buFont typeface="Wingdings 2" pitchFamily="18" charset="2"/>
              <a:buNone/>
              <a:defRPr/>
            </a:pPr>
            <a:endParaRPr lang="en-US" sz="2600" dirty="0">
              <a:effectLst>
                <a:outerShdw blurRad="38100" dist="38100" dir="2700000" algn="tl">
                  <a:srgbClr val="000000">
                    <a:alpha val="43137"/>
                  </a:srgbClr>
                </a:outerShdw>
              </a:effectLst>
            </a:endParaRPr>
          </a:p>
        </p:txBody>
      </p:sp>
      <p:pic>
        <p:nvPicPr>
          <p:cNvPr id="117764" name="Picture 6" descr="boo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71314" y="-176264"/>
            <a:ext cx="2220686" cy="1650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399448" y="215619"/>
            <a:ext cx="7393103" cy="936625"/>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ΓΡΑΜΜΗ </a:t>
            </a:r>
            <a:r>
              <a:rPr lang="el-GR" sz="4400" b="1" dirty="0" err="1">
                <a:solidFill>
                  <a:schemeClr val="tx1">
                    <a:lumMod val="65000"/>
                    <a:lumOff val="35000"/>
                  </a:schemeClr>
                </a:solidFill>
              </a:rPr>
              <a:t>ΕΝΗΜΕΡΩΣΗς</a:t>
            </a:r>
            <a:r>
              <a:rPr lang="el-GR" sz="4400" b="1" dirty="0">
                <a:solidFill>
                  <a:schemeClr val="tx1">
                    <a:lumMod val="65000"/>
                    <a:lumOff val="35000"/>
                  </a:schemeClr>
                </a:solidFill>
              </a:rPr>
              <a:t> ΠΡΟΕΔΡΕΥΟΝΤΩΝ ΥΠΑΛΛΗΛΩΝ</a:t>
            </a:r>
            <a:endParaRPr lang="en-US" sz="4400" b="1" dirty="0">
              <a:solidFill>
                <a:schemeClr val="tx1">
                  <a:lumMod val="65000"/>
                  <a:lumOff val="35000"/>
                </a:schemeClr>
              </a:solidFill>
            </a:endParaRPr>
          </a:p>
        </p:txBody>
      </p:sp>
      <p:sp>
        <p:nvSpPr>
          <p:cNvPr id="4" name="Slide Number Placeholder 3"/>
          <p:cNvSpPr>
            <a:spLocks noGrp="1"/>
          </p:cNvSpPr>
          <p:nvPr>
            <p:ph type="sldNum" sz="quarter" idx="12"/>
          </p:nvPr>
        </p:nvSpPr>
        <p:spPr>
          <a:xfrm>
            <a:off x="218803" y="215619"/>
            <a:ext cx="811019" cy="503578"/>
          </a:xfrm>
        </p:spPr>
        <p:txBody>
          <a:bodyPr/>
          <a:lstStyle/>
          <a:p>
            <a:pPr>
              <a:defRPr/>
            </a:pPr>
            <a:fld id="{3A349E52-61A1-4D47-8B08-C35DA4A4B467}" type="slidenum">
              <a:rPr lang="en-US" smtClean="0"/>
              <a:pPr>
                <a:defRPr/>
              </a:pPr>
              <a:t>115</a:t>
            </a:fld>
            <a:endParaRPr lang="en-US" dirty="0"/>
          </a:p>
        </p:txBody>
      </p:sp>
    </p:spTree>
  </p:cSld>
  <p:clrMapOvr>
    <a:masterClrMapping/>
  </p:clrMapOvr>
  <p:transition>
    <p:push/>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fade">
                                      <p:cBhvr>
                                        <p:cTn id="7" dur="2000"/>
                                        <p:tgtEl>
                                          <p:spTgt spid="1177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1269">
                                            <p:txEl>
                                              <p:pRg st="11" end="11"/>
                                            </p:txEl>
                                          </p:spTgt>
                                        </p:tgtEl>
                                        <p:attrNameLst>
                                          <p:attrName>style.color</p:attrName>
                                        </p:attrNameLst>
                                      </p:cBhvr>
                                      <p:to>
                                        <p:clrVal>
                                          <a:schemeClr val="accent2"/>
                                        </p:clrVal>
                                      </p:to>
                                    </p:set>
                                    <p:set>
                                      <p:cBhvr>
                                        <p:cTn id="12" dur="500" fill="hold"/>
                                        <p:tgtEl>
                                          <p:spTgt spid="11269">
                                            <p:txEl>
                                              <p:pRg st="11" end="11"/>
                                            </p:txEl>
                                          </p:spTgt>
                                        </p:tgtEl>
                                        <p:attrNameLst>
                                          <p:attrName>fillcolor</p:attrName>
                                        </p:attrNameLst>
                                      </p:cBhvr>
                                      <p:to>
                                        <p:clrVal>
                                          <a:schemeClr val="accent2"/>
                                        </p:clrVal>
                                      </p:to>
                                    </p:set>
                                    <p:set>
                                      <p:cBhvr>
                                        <p:cTn id="13" dur="500" fill="hold"/>
                                        <p:tgtEl>
                                          <p:spTgt spid="11269">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74320" y="1880281"/>
            <a:ext cx="11818437" cy="5173662"/>
          </a:xfrm>
        </p:spPr>
        <p:txBody>
          <a:bodyPr rtlCol="0">
            <a:noAutofit/>
          </a:bodyPr>
          <a:lstStyle/>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Διαμόρφωση του Εκλογικού Κέντρου σύμφωνα με το Υγειονομικό Πρωτόκολλο που εκδόθηκε για το σκοπό αυτό, από το Υπουργείο Υγείας </a:t>
            </a:r>
            <a:r>
              <a:rPr lang="el-GR" sz="2600" b="1" dirty="0">
                <a:solidFill>
                  <a:schemeClr val="tx1">
                    <a:lumMod val="65000"/>
                    <a:lumOff val="35000"/>
                  </a:schemeClr>
                </a:solidFill>
                <a:latin typeface="+mj-lt"/>
              </a:rPr>
              <a:t>(Παράρτημα 1)</a:t>
            </a:r>
          </a:p>
          <a:p>
            <a:pPr marL="274320" indent="-274320" fontAlgn="auto">
              <a:spcAft>
                <a:spcPts val="0"/>
              </a:spcAft>
              <a:buFont typeface="Arial" pitchFamily="34" charset="0"/>
              <a:buChar char="•"/>
              <a:defRPr/>
            </a:pPr>
            <a:r>
              <a:rPr lang="el-GR" sz="2600" dirty="0">
                <a:solidFill>
                  <a:schemeClr val="tx1">
                    <a:lumMod val="65000"/>
                    <a:lumOff val="35000"/>
                  </a:schemeClr>
                </a:solidFill>
              </a:rPr>
              <a:t>Εποπτεία του Εκλογικού Κέντρου</a:t>
            </a:r>
          </a:p>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Δεν εγκαταλείπει το Εκλογικό Κέντρο</a:t>
            </a:r>
          </a:p>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Έχει ευθύνη και εποπτεία για τη διεξαγωγή της ψηφοφορίας</a:t>
            </a:r>
          </a:p>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Δεν μπορεί να μεταβιβάσει σε Βοηθούς όλες του τις Εξουσίες/Αρμοδιότητες</a:t>
            </a:r>
          </a:p>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Οφείλει να τηρεί τη Τάξη και την Ομαλότητα στο Κέντρο και στον γύρω χώρο</a:t>
            </a:r>
            <a:endParaRPr lang="en-US" sz="2600" dirty="0">
              <a:solidFill>
                <a:schemeClr val="tx1">
                  <a:lumMod val="65000"/>
                  <a:lumOff val="35000"/>
                </a:schemeClr>
              </a:solidFill>
              <a:latin typeface="+mj-lt"/>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28249" y="378635"/>
            <a:ext cx="722955" cy="72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a:spLocks noGrp="1"/>
          </p:cNvSpPr>
          <p:nvPr>
            <p:ph type="title"/>
          </p:nvPr>
        </p:nvSpPr>
        <p:spPr/>
        <p:txBody>
          <a:bodyPr>
            <a:normAutofit/>
          </a:bodyPr>
          <a:lstStyle/>
          <a:p>
            <a:pPr algn="ctr" fontAlgn="auto">
              <a:spcAft>
                <a:spcPts val="0"/>
              </a:spcAft>
              <a:defRPr/>
            </a:pPr>
            <a:r>
              <a:rPr lang="el-GR" sz="4400" b="1" dirty="0">
                <a:solidFill>
                  <a:schemeClr val="tx1">
                    <a:lumMod val="65000"/>
                    <a:lumOff val="35000"/>
                  </a:schemeClr>
                </a:solidFill>
              </a:rPr>
              <a:t>ΚΑΘΗΚΟΝΤΑ ΠΡΟΕΔΡΕΥΟΝΤΟΣ</a:t>
            </a:r>
            <a:endParaRPr lang="en-US" sz="4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12</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xEl>
                                              <p:pRg st="2" end="2"/>
                                            </p:txEl>
                                          </p:spTgt>
                                        </p:tgtEl>
                                        <p:attrNameLst>
                                          <p:attrName>style.visibility</p:attrName>
                                        </p:attrNameLst>
                                      </p:cBhvr>
                                      <p:to>
                                        <p:strVal val="visible"/>
                                      </p:to>
                                    </p:set>
                                    <p:animEffect transition="in" filter="fade">
                                      <p:cBhvr>
                                        <p:cTn id="7" dur="1000"/>
                                        <p:tgtEl>
                                          <p:spTgt spid="11269">
                                            <p:txEl>
                                              <p:pRg st="2" end="2"/>
                                            </p:txEl>
                                          </p:spTgt>
                                        </p:tgtEl>
                                      </p:cBhvr>
                                    </p:animEffect>
                                    <p:anim calcmode="lin" valueType="num">
                                      <p:cBhvr>
                                        <p:cTn id="8" dur="1000" fill="hold"/>
                                        <p:tgtEl>
                                          <p:spTgt spid="1126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26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9">
                                            <p:txEl>
                                              <p:pRg st="3" end="3"/>
                                            </p:txEl>
                                          </p:spTgt>
                                        </p:tgtEl>
                                        <p:attrNameLst>
                                          <p:attrName>style.visibility</p:attrName>
                                        </p:attrNameLst>
                                      </p:cBhvr>
                                      <p:to>
                                        <p:strVal val="visible"/>
                                      </p:to>
                                    </p:set>
                                    <p:animEffect transition="in" filter="fade">
                                      <p:cBhvr>
                                        <p:cTn id="14" dur="1000"/>
                                        <p:tgtEl>
                                          <p:spTgt spid="11269">
                                            <p:txEl>
                                              <p:pRg st="3" end="3"/>
                                            </p:txEl>
                                          </p:spTgt>
                                        </p:tgtEl>
                                      </p:cBhvr>
                                    </p:animEffect>
                                    <p:anim calcmode="lin" valueType="num">
                                      <p:cBhvr>
                                        <p:cTn id="15" dur="1000" fill="hold"/>
                                        <p:tgtEl>
                                          <p:spTgt spid="1126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26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fade">
                                      <p:cBhvr>
                                        <p:cTn id="21" dur="1000"/>
                                        <p:tgtEl>
                                          <p:spTgt spid="11269">
                                            <p:txEl>
                                              <p:pRg st="4" end="4"/>
                                            </p:txEl>
                                          </p:spTgt>
                                        </p:tgtEl>
                                      </p:cBhvr>
                                    </p:animEffect>
                                    <p:anim calcmode="lin" valueType="num">
                                      <p:cBhvr>
                                        <p:cTn id="22" dur="1000" fill="hold"/>
                                        <p:tgtEl>
                                          <p:spTgt spid="1126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26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269">
                                            <p:txEl>
                                              <p:pRg st="5" end="5"/>
                                            </p:txEl>
                                          </p:spTgt>
                                        </p:tgtEl>
                                        <p:attrNameLst>
                                          <p:attrName>style.visibility</p:attrName>
                                        </p:attrNameLst>
                                      </p:cBhvr>
                                      <p:to>
                                        <p:strVal val="visible"/>
                                      </p:to>
                                    </p:set>
                                    <p:animEffect transition="in" filter="fade">
                                      <p:cBhvr>
                                        <p:cTn id="28" dur="1000"/>
                                        <p:tgtEl>
                                          <p:spTgt spid="11269">
                                            <p:txEl>
                                              <p:pRg st="5" end="5"/>
                                            </p:txEl>
                                          </p:spTgt>
                                        </p:tgtEl>
                                      </p:cBhvr>
                                    </p:animEffect>
                                    <p:anim calcmode="lin" valueType="num">
                                      <p:cBhvr>
                                        <p:cTn id="29" dur="1000" fill="hold"/>
                                        <p:tgtEl>
                                          <p:spTgt spid="1126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126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166781" y="1854926"/>
            <a:ext cx="10145654" cy="3993427"/>
          </a:xfrm>
        </p:spPr>
        <p:txBody>
          <a:bodyPr rtlCol="0">
            <a:normAutofit fontScale="85000" lnSpcReduction="10000"/>
          </a:bodyPr>
          <a:lstStyle/>
          <a:p>
            <a:pPr algn="just">
              <a:defRPr/>
            </a:pPr>
            <a:r>
              <a:rPr lang="el-GR" sz="3500" dirty="0">
                <a:solidFill>
                  <a:schemeClr val="tx1">
                    <a:lumMod val="65000"/>
                    <a:lumOff val="35000"/>
                  </a:schemeClr>
                </a:solidFill>
                <a:latin typeface="+mj-lt"/>
              </a:rPr>
              <a:t>Η σωστή και έγκαιρη οργάνωση του εκλογικού κέντρου</a:t>
            </a:r>
          </a:p>
          <a:p>
            <a:pPr>
              <a:defRPr/>
            </a:pPr>
            <a:r>
              <a:rPr lang="el-GR" sz="3500" dirty="0">
                <a:solidFill>
                  <a:schemeClr val="tx1">
                    <a:lumMod val="65000"/>
                    <a:lumOff val="35000"/>
                  </a:schemeClr>
                </a:solidFill>
                <a:latin typeface="+mj-lt"/>
              </a:rPr>
              <a:t>Η διαμόρφωση του </a:t>
            </a:r>
            <a:r>
              <a:rPr lang="el-GR" sz="3500" dirty="0">
                <a:solidFill>
                  <a:schemeClr val="tx1">
                    <a:lumMod val="65000"/>
                    <a:lumOff val="35000"/>
                  </a:schemeClr>
                </a:solidFill>
              </a:rPr>
              <a:t>εκλογικού κέντρου</a:t>
            </a:r>
            <a:r>
              <a:rPr lang="el-GR" sz="3500" dirty="0">
                <a:solidFill>
                  <a:schemeClr val="tx1">
                    <a:lumMod val="65000"/>
                    <a:lumOff val="35000"/>
                  </a:schemeClr>
                </a:solidFill>
                <a:latin typeface="+mj-lt"/>
              </a:rPr>
              <a:t> </a:t>
            </a:r>
          </a:p>
          <a:p>
            <a:pPr>
              <a:defRPr/>
            </a:pPr>
            <a:r>
              <a:rPr lang="el-GR" sz="3500" dirty="0">
                <a:solidFill>
                  <a:schemeClr val="tx1">
                    <a:lumMod val="65000"/>
                    <a:lumOff val="35000"/>
                  </a:schemeClr>
                </a:solidFill>
                <a:latin typeface="+mj-lt"/>
              </a:rPr>
              <a:t>Η ολοκληρωμένη ενημέρωση και εκπαίδευση των Βοηθών Υπαλλήλων είναι απόλυτα αναγκαία</a:t>
            </a:r>
          </a:p>
          <a:p>
            <a:pPr marL="274320" indent="-274320" algn="just" fontAlgn="auto">
              <a:spcAft>
                <a:spcPts val="0"/>
              </a:spcAft>
              <a:buClr>
                <a:schemeClr val="accent3"/>
              </a:buClr>
              <a:buFont typeface="Wingdings" pitchFamily="2" charset="2"/>
              <a:buNone/>
              <a:defRPr/>
            </a:pPr>
            <a:endParaRPr lang="el-GR" sz="4000" dirty="0">
              <a:solidFill>
                <a:schemeClr val="tx1">
                  <a:lumMod val="65000"/>
                  <a:lumOff val="35000"/>
                </a:schemeClr>
              </a:solidFill>
              <a:latin typeface="+mj-lt"/>
            </a:endParaRPr>
          </a:p>
          <a:p>
            <a:pPr marL="274320" indent="-274320" algn="just" fontAlgn="auto">
              <a:spcAft>
                <a:spcPts val="0"/>
              </a:spcAft>
              <a:buClr>
                <a:schemeClr val="accent3"/>
              </a:buClr>
              <a:buFont typeface="Wingdings" pitchFamily="2" charset="2"/>
              <a:buNone/>
              <a:defRPr/>
            </a:pPr>
            <a:r>
              <a:rPr lang="el-GR" sz="4400" b="1" dirty="0">
                <a:solidFill>
                  <a:schemeClr val="tx1">
                    <a:lumMod val="65000"/>
                    <a:lumOff val="35000"/>
                  </a:schemeClr>
                </a:solidFill>
                <a:latin typeface="+mj-lt"/>
              </a:rPr>
              <a:t>  	</a:t>
            </a:r>
            <a:r>
              <a:rPr lang="el-GR" sz="4400" b="1" dirty="0">
                <a:solidFill>
                  <a:srgbClr val="0070C0"/>
                </a:solidFill>
                <a:latin typeface="+mj-lt"/>
              </a:rPr>
              <a:t>Η επιτυχία των εκλογών βασίζεται  σε  σας!</a:t>
            </a:r>
            <a:endParaRPr lang="en-US" sz="4400" b="1" dirty="0">
              <a:solidFill>
                <a:srgbClr val="0070C0"/>
              </a:solidFill>
              <a:latin typeface="+mj-lt"/>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28249" y="378635"/>
            <a:ext cx="722955" cy="72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p:cNvSpPr>
            <a:spLocks noGrp="1"/>
          </p:cNvSpPr>
          <p:nvPr>
            <p:ph type="title"/>
          </p:nvPr>
        </p:nvSpPr>
        <p:spPr/>
        <p:txBody>
          <a:bodyPr>
            <a:normAutofit/>
          </a:bodyPr>
          <a:lstStyle/>
          <a:p>
            <a:pPr algn="ctr" fontAlgn="auto">
              <a:spcAft>
                <a:spcPts val="0"/>
              </a:spcAft>
              <a:defRPr/>
            </a:pPr>
            <a:r>
              <a:rPr lang="el-GR" sz="4400" b="1" dirty="0">
                <a:solidFill>
                  <a:schemeClr val="tx1">
                    <a:lumMod val="65000"/>
                    <a:lumOff val="35000"/>
                  </a:schemeClr>
                </a:solidFill>
              </a:rPr>
              <a:t>ΚΑΘΗΚΟΝΤΑ ΠΡΟΕΔΡΕΥΟΝΤΟΣ</a:t>
            </a:r>
            <a:r>
              <a:rPr lang="en-GB" sz="4400" b="1" dirty="0">
                <a:solidFill>
                  <a:schemeClr val="tx1">
                    <a:lumMod val="65000"/>
                    <a:lumOff val="35000"/>
                  </a:schemeClr>
                </a:solidFill>
              </a:rPr>
              <a:t> </a:t>
            </a:r>
            <a:r>
              <a:rPr lang="en-GB" sz="1600" b="1" dirty="0">
                <a:solidFill>
                  <a:schemeClr val="tx1">
                    <a:lumMod val="65000"/>
                    <a:lumOff val="35000"/>
                  </a:schemeClr>
                </a:solidFill>
              </a:rPr>
              <a:t/>
            </a:r>
            <a:br>
              <a:rPr lang="en-GB" sz="1600" b="1" dirty="0">
                <a:solidFill>
                  <a:schemeClr val="tx1">
                    <a:lumMod val="65000"/>
                    <a:lumOff val="35000"/>
                  </a:schemeClr>
                </a:solidFill>
              </a:rPr>
            </a:br>
            <a:r>
              <a:rPr lang="en-GB"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48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13</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9">
                                            <p:txEl>
                                              <p:pRg st="4" end="4"/>
                                            </p:txEl>
                                          </p:spTgt>
                                        </p:tgtEl>
                                        <p:attrNameLst>
                                          <p:attrName>style.visibility</p:attrName>
                                        </p:attrNameLst>
                                      </p:cBhvr>
                                      <p:to>
                                        <p:strVal val="visible"/>
                                      </p:to>
                                    </p:set>
                                    <p:anim calcmode="lin" valueType="num">
                                      <p:cBhvr>
                                        <p:cTn id="7" dur="500" fill="hold"/>
                                        <p:tgtEl>
                                          <p:spTgt spid="11269">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1269">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61725" y="2645008"/>
            <a:ext cx="3487781" cy="322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603979" y="791571"/>
            <a:ext cx="9603275" cy="11599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5200" b="1" dirty="0" err="1">
                <a:solidFill>
                  <a:schemeClr val="tx1">
                    <a:lumMod val="65000"/>
                    <a:lumOff val="35000"/>
                  </a:schemeClr>
                </a:solidFill>
              </a:rPr>
              <a:t>Ημερα</a:t>
            </a:r>
            <a:r>
              <a:rPr lang="el-GR" sz="5200" b="1" dirty="0">
                <a:solidFill>
                  <a:schemeClr val="tx1">
                    <a:lumMod val="65000"/>
                    <a:lumOff val="35000"/>
                  </a:schemeClr>
                </a:solidFill>
              </a:rPr>
              <a:t> </a:t>
            </a:r>
            <a:r>
              <a:rPr lang="el-GR" sz="5200" b="1" dirty="0" err="1">
                <a:solidFill>
                  <a:schemeClr val="tx1">
                    <a:lumMod val="65000"/>
                    <a:lumOff val="35000"/>
                  </a:schemeClr>
                </a:solidFill>
              </a:rPr>
              <a:t>εκλογων</a:t>
            </a:r>
            <a:endParaRPr lang="en-US" sz="6600" b="1" kern="0" cap="none" dirty="0">
              <a:solidFill>
                <a:prstClr val="black">
                  <a:lumMod val="65000"/>
                  <a:lumOff val="35000"/>
                </a:prstClr>
              </a:solidFill>
              <a:latin typeface="Corbel"/>
            </a:endParaRPr>
          </a:p>
        </p:txBody>
      </p:sp>
      <p:sp>
        <p:nvSpPr>
          <p:cNvPr id="2" name="Rectangle 1"/>
          <p:cNvSpPr/>
          <p:nvPr/>
        </p:nvSpPr>
        <p:spPr>
          <a:xfrm>
            <a:off x="4443544" y="1951562"/>
            <a:ext cx="2893044" cy="584775"/>
          </a:xfrm>
          <a:prstGeom prst="rect">
            <a:avLst/>
          </a:prstGeom>
        </p:spPr>
        <p:txBody>
          <a:bodyPr wrap="square">
            <a:spAutoFit/>
          </a:bodyPr>
          <a:lstStyle/>
          <a:p>
            <a:pPr algn="ctr" fontAlgn="auto">
              <a:spcAft>
                <a:spcPts val="0"/>
              </a:spcAft>
              <a:defRPr/>
            </a:pPr>
            <a:r>
              <a:rPr lang="el-GR" sz="3200" b="1" dirty="0">
                <a:solidFill>
                  <a:schemeClr val="tx1">
                    <a:lumMod val="65000"/>
                    <a:lumOff val="35000"/>
                  </a:schemeClr>
                </a:solidFill>
              </a:rPr>
              <a:t>30/05/2021</a:t>
            </a:r>
            <a:endParaRPr lang="en-US" sz="8000" b="1" kern="0" dirty="0">
              <a:solidFill>
                <a:prstClr val="black">
                  <a:lumMod val="65000"/>
                  <a:lumOff val="35000"/>
                </a:prstClr>
              </a:solidFill>
              <a:latin typeface="Corbel"/>
            </a:endParaRPr>
          </a:p>
        </p:txBody>
      </p:sp>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14</a:t>
            </a:fld>
            <a:endParaRPr lang="en-US"/>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7963" y="1737273"/>
            <a:ext cx="11271488" cy="4702559"/>
          </a:xfrm>
        </p:spPr>
        <p:txBody>
          <a:bodyPr rtlCol="0">
            <a:normAutofit/>
          </a:bodyPr>
          <a:lstStyle/>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Κατά την ημέρα της ψηφοφορίας ή την παραμονή, απαγορεύονται οι </a:t>
            </a:r>
            <a:r>
              <a:rPr lang="el-GR" sz="3200" b="1" dirty="0">
                <a:solidFill>
                  <a:schemeClr val="tx1">
                    <a:lumMod val="65000"/>
                    <a:lumOff val="35000"/>
                  </a:schemeClr>
                </a:solidFill>
                <a:latin typeface="+mj-lt"/>
              </a:rPr>
              <a:t>δημόσιες συγκεντρώσεις </a:t>
            </a:r>
            <a:r>
              <a:rPr lang="el-GR" sz="3200" dirty="0">
                <a:solidFill>
                  <a:schemeClr val="tx1">
                    <a:lumMod val="65000"/>
                    <a:lumOff val="35000"/>
                  </a:schemeClr>
                </a:solidFill>
                <a:latin typeface="+mj-lt"/>
              </a:rPr>
              <a:t>με σκοπό να ακουσθεί/ εκφωνηθεί οποιοσδήποτε  λόγος ή να γίνονται δηλώσεις/ συζητήσεις για κάθε θέμα που έχει άμεση ή έμμεση σχέση με τις εκλογές.</a:t>
            </a:r>
          </a:p>
          <a:p>
            <a:pPr marL="274320" indent="-274320">
              <a:defRPr/>
            </a:pPr>
            <a:r>
              <a:rPr lang="el-GR" sz="3200" dirty="0">
                <a:solidFill>
                  <a:schemeClr val="tx1">
                    <a:lumMod val="65000"/>
                    <a:lumOff val="35000"/>
                  </a:schemeClr>
                </a:solidFill>
                <a:latin typeface="+mj-lt"/>
              </a:rPr>
              <a:t>Απαγορεύεται η εγκατάσταση </a:t>
            </a:r>
            <a:r>
              <a:rPr lang="el-GR" sz="3200" b="1" dirty="0">
                <a:solidFill>
                  <a:schemeClr val="tx1">
                    <a:lumMod val="65000"/>
                    <a:lumOff val="35000"/>
                  </a:schemeClr>
                </a:solidFill>
                <a:latin typeface="+mj-lt"/>
              </a:rPr>
              <a:t>επιτελείων</a:t>
            </a:r>
            <a:r>
              <a:rPr lang="el-GR" sz="3200" dirty="0">
                <a:solidFill>
                  <a:schemeClr val="tx1">
                    <a:lumMod val="65000"/>
                    <a:lumOff val="35000"/>
                  </a:schemeClr>
                </a:solidFill>
                <a:latin typeface="+mj-lt"/>
              </a:rPr>
              <a:t> με τραπέζια και καρέκλες έξω από τα εκλογικά κέντρα.</a:t>
            </a:r>
          </a:p>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p:txBody>
      </p:sp>
      <p:pic>
        <p:nvPicPr>
          <p:cNvPr id="43012"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endParaRPr lang="en-US" sz="6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15</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animEffect transition="in" filter="circle(in)">
                                      <p:cBhvr>
                                        <p:cTn id="7" dur="2000"/>
                                        <p:tgtEl>
                                          <p:spTgt spid="112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846141" y="1804634"/>
            <a:ext cx="11080751" cy="4448175"/>
          </a:xfrm>
        </p:spPr>
        <p:txBody>
          <a:bodyPr rtlCol="0">
            <a:noAutofit/>
          </a:bodyPr>
          <a:lstStyle/>
          <a:p>
            <a:pPr marL="274320" indent="-274320" fontAlgn="auto">
              <a:spcAft>
                <a:spcPts val="0"/>
              </a:spcAft>
              <a:buFont typeface="Arial" pitchFamily="34" charset="0"/>
              <a:buChar char="•"/>
              <a:defRPr/>
            </a:pPr>
            <a:r>
              <a:rPr lang="el-GR" sz="3000" dirty="0">
                <a:solidFill>
                  <a:schemeClr val="tx1">
                    <a:lumMod val="65000"/>
                    <a:lumOff val="35000"/>
                  </a:schemeClr>
                </a:solidFill>
                <a:latin typeface="+mj-lt"/>
              </a:rPr>
              <a:t>Απαγορεύεται η ανάρτηση </a:t>
            </a:r>
            <a:r>
              <a:rPr lang="el-GR" sz="3000" b="1" dirty="0">
                <a:solidFill>
                  <a:schemeClr val="tx1">
                    <a:lumMod val="65000"/>
                    <a:lumOff val="35000"/>
                  </a:schemeClr>
                </a:solidFill>
                <a:latin typeface="+mj-lt"/>
              </a:rPr>
              <a:t>Πινακίδων και Αφισών </a:t>
            </a:r>
            <a:r>
              <a:rPr lang="el-GR" sz="3000" dirty="0">
                <a:solidFill>
                  <a:schemeClr val="tx1">
                    <a:lumMod val="65000"/>
                    <a:lumOff val="35000"/>
                  </a:schemeClr>
                </a:solidFill>
                <a:latin typeface="+mj-lt"/>
              </a:rPr>
              <a:t>που σχετίζονται με τις Εκλογές</a:t>
            </a:r>
            <a:endParaRPr lang="en-US" sz="3000" dirty="0">
              <a:solidFill>
                <a:schemeClr val="tx1">
                  <a:lumMod val="65000"/>
                  <a:lumOff val="35000"/>
                </a:schemeClr>
              </a:solidFill>
              <a:latin typeface="+mj-lt"/>
            </a:endParaRPr>
          </a:p>
          <a:p>
            <a:pPr marL="274320" indent="-274320" fontAlgn="auto">
              <a:spcAft>
                <a:spcPts val="0"/>
              </a:spcAft>
              <a:buFont typeface="Arial" pitchFamily="34" charset="0"/>
              <a:buChar char="•"/>
              <a:defRPr/>
            </a:pPr>
            <a:r>
              <a:rPr lang="el-GR" sz="3000" dirty="0">
                <a:solidFill>
                  <a:schemeClr val="tx1">
                    <a:lumMod val="65000"/>
                    <a:lumOff val="35000"/>
                  </a:schemeClr>
                </a:solidFill>
                <a:latin typeface="+mj-lt"/>
              </a:rPr>
              <a:t>Απαγορεύονται σχόλια, συζητήσεις, επηρεασμός ψηφοφόρων εντός και εκτός του εκλογικού κέντρου</a:t>
            </a:r>
          </a:p>
          <a:p>
            <a:pPr marL="274320" indent="-274320" fontAlgn="auto">
              <a:spcAft>
                <a:spcPts val="0"/>
              </a:spcAft>
              <a:buClr>
                <a:schemeClr val="accent3"/>
              </a:buClr>
              <a:buFont typeface="Wingdings" pitchFamily="2" charset="2"/>
              <a:buNone/>
              <a:defRPr/>
            </a:pPr>
            <a:endParaRPr lang="el-GR" sz="1400" dirty="0">
              <a:solidFill>
                <a:schemeClr val="bg1">
                  <a:lumMod val="50000"/>
                </a:schemeClr>
              </a:solidFill>
              <a:latin typeface="+mj-lt"/>
            </a:endParaRPr>
          </a:p>
          <a:p>
            <a:pPr marL="274320" indent="-274320" fontAlgn="auto">
              <a:spcAft>
                <a:spcPts val="0"/>
              </a:spcAft>
              <a:buClr>
                <a:schemeClr val="accent3"/>
              </a:buClr>
              <a:buFont typeface="Wingdings" pitchFamily="2" charset="2"/>
              <a:buNone/>
              <a:defRPr/>
            </a:pPr>
            <a:r>
              <a:rPr lang="el-GR" sz="3000" dirty="0">
                <a:solidFill>
                  <a:schemeClr val="bg1">
                    <a:lumMod val="50000"/>
                  </a:schemeClr>
                </a:solidFill>
                <a:latin typeface="+mj-lt"/>
              </a:rPr>
              <a:t>	</a:t>
            </a:r>
            <a:r>
              <a:rPr lang="el-GR" sz="3000" i="1" dirty="0">
                <a:solidFill>
                  <a:schemeClr val="tx1">
                    <a:lumMod val="65000"/>
                    <a:lumOff val="35000"/>
                  </a:schemeClr>
                </a:solidFill>
                <a:latin typeface="+mj-lt"/>
              </a:rPr>
              <a:t>Όπου εντοπίζονται τα πιο πάνω φαινόμενα, ο Προεδρεύων καλεί την Αστυνομία για απομάκρυνσή τους</a:t>
            </a:r>
            <a:endParaRPr lang="el-GR" sz="30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3200" dirty="0">
                <a:solidFill>
                  <a:schemeClr val="bg1">
                    <a:lumMod val="50000"/>
                  </a:schemeClr>
                </a:solidFill>
                <a:latin typeface="+mj-lt"/>
              </a:rPr>
              <a:t>	</a:t>
            </a:r>
            <a:endParaRPr lang="en-US" sz="3200" dirty="0">
              <a:solidFill>
                <a:schemeClr val="bg1">
                  <a:lumMod val="50000"/>
                </a:schemeClr>
              </a:solidFill>
              <a:latin typeface="+mj-lt"/>
            </a:endParaRPr>
          </a:p>
        </p:txBody>
      </p:sp>
      <p:pic>
        <p:nvPicPr>
          <p:cNvPr id="44036"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Documents and Settings\user\Local Settings\Temporary Internet Files\Content.IE5\7NR3QBD6\MCj04347500000[1].png"/>
          <p:cNvPicPr>
            <a:picLocks noChangeAspect="1" noChangeArrowheads="1"/>
          </p:cNvPicPr>
          <p:nvPr/>
        </p:nvPicPr>
        <p:blipFill>
          <a:blip r:embed="rId4"/>
          <a:srcRect/>
          <a:stretch>
            <a:fillRect/>
          </a:stretch>
        </p:blipFill>
        <p:spPr bwMode="auto">
          <a:xfrm>
            <a:off x="13649" y="4702512"/>
            <a:ext cx="1119116" cy="1116282"/>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16</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fade">
                                      <p:cBhvr>
                                        <p:cTn id="12" dur="1000"/>
                                        <p:tgtEl>
                                          <p:spTgt spid="11269">
                                            <p:txEl>
                                              <p:pRg st="1" end="1"/>
                                            </p:txEl>
                                          </p:spTgt>
                                        </p:tgtEl>
                                      </p:cBhvr>
                                    </p:animEffect>
                                    <p:anim calcmode="lin" valueType="num">
                                      <p:cBhvr>
                                        <p:cTn id="13" dur="1000" fill="hold"/>
                                        <p:tgtEl>
                                          <p:spTgt spid="1126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2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269">
                                            <p:txEl>
                                              <p:pRg st="3" end="3"/>
                                            </p:txEl>
                                          </p:spTgt>
                                        </p:tgtEl>
                                        <p:attrNameLst>
                                          <p:attrName>style.visibility</p:attrName>
                                        </p:attrNameLst>
                                      </p:cBhvr>
                                      <p:to>
                                        <p:strVal val="visible"/>
                                      </p:to>
                                    </p:set>
                                    <p:animEffect transition="in" filter="barn(inVertical)">
                                      <p:cBhvr>
                                        <p:cTn id="19" dur="500"/>
                                        <p:tgtEl>
                                          <p:spTgt spid="11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77421" y="1823582"/>
            <a:ext cx="11273051" cy="4126842"/>
          </a:xfrm>
        </p:spPr>
        <p:txBody>
          <a:bodyPr rtlCol="0">
            <a:noAutofit/>
          </a:bodyPr>
          <a:lstStyle/>
          <a:p>
            <a:pPr fontAlgn="auto">
              <a:spcAft>
                <a:spcPts val="0"/>
              </a:spcAft>
              <a:defRPr/>
            </a:pPr>
            <a:r>
              <a:rPr lang="el-GR" sz="3200" b="1" dirty="0">
                <a:solidFill>
                  <a:schemeClr val="accent1"/>
                </a:solidFill>
                <a:effectLst>
                  <a:outerShdw blurRad="38100" dist="38100" dir="2700000" algn="tl">
                    <a:srgbClr val="000000">
                      <a:alpha val="43137"/>
                    </a:srgbClr>
                  </a:outerShdw>
                </a:effectLst>
              </a:rPr>
              <a:t>06:00:</a:t>
            </a:r>
            <a:r>
              <a:rPr lang="el-GR" sz="3200" dirty="0">
                <a:solidFill>
                  <a:schemeClr val="accent1"/>
                </a:solidFill>
                <a:effectLst>
                  <a:outerShdw blurRad="38100" dist="38100" dir="2700000" algn="tl">
                    <a:srgbClr val="000000">
                      <a:alpha val="43137"/>
                    </a:srgbClr>
                  </a:outerShdw>
                </a:effectLst>
              </a:rPr>
              <a:t> </a:t>
            </a:r>
            <a:r>
              <a:rPr lang="el-GR" sz="2800" dirty="0">
                <a:solidFill>
                  <a:schemeClr val="tx1">
                    <a:lumMod val="65000"/>
                    <a:lumOff val="35000"/>
                  </a:schemeClr>
                </a:solidFill>
              </a:rPr>
              <a:t>Παρουσίαση στο Εκλογικό Κέντρο όλων των υπαλλήλων</a:t>
            </a:r>
          </a:p>
          <a:p>
            <a:pPr fontAlgn="auto">
              <a:spcAft>
                <a:spcPts val="0"/>
              </a:spcAft>
              <a:defRPr/>
            </a:pPr>
            <a:r>
              <a:rPr lang="el-GR" sz="2800" b="1" dirty="0">
                <a:solidFill>
                  <a:schemeClr val="tx1">
                    <a:lumMod val="65000"/>
                    <a:lumOff val="35000"/>
                  </a:schemeClr>
                </a:solidFill>
              </a:rPr>
              <a:t>Προστατευτική μάσκα απαραίτητη</a:t>
            </a:r>
          </a:p>
          <a:p>
            <a:pPr fontAlgn="auto">
              <a:spcAft>
                <a:spcPts val="0"/>
              </a:spcAft>
              <a:defRPr/>
            </a:pPr>
            <a:r>
              <a:rPr lang="el-GR" sz="2800" dirty="0">
                <a:solidFill>
                  <a:schemeClr val="tx1">
                    <a:lumMod val="65000"/>
                    <a:lumOff val="35000"/>
                  </a:schemeClr>
                </a:solidFill>
              </a:rPr>
              <a:t>Προσέλευση με </a:t>
            </a:r>
            <a:r>
              <a:rPr lang="el-GR" sz="2800" b="1" u="sng" dirty="0">
                <a:solidFill>
                  <a:schemeClr val="tx1">
                    <a:lumMod val="65000"/>
                    <a:lumOff val="35000"/>
                  </a:schemeClr>
                </a:solidFill>
              </a:rPr>
              <a:t>2 τουλάχιστον</a:t>
            </a:r>
            <a:r>
              <a:rPr lang="el-GR" sz="2800" b="1" dirty="0">
                <a:solidFill>
                  <a:schemeClr val="tx1">
                    <a:lumMod val="65000"/>
                    <a:lumOff val="35000"/>
                  </a:schemeClr>
                </a:solidFill>
              </a:rPr>
              <a:t> </a:t>
            </a:r>
            <a:r>
              <a:rPr lang="el-GR" sz="2800" dirty="0">
                <a:solidFill>
                  <a:schemeClr val="tx1">
                    <a:lumMod val="65000"/>
                    <a:lumOff val="35000"/>
                  </a:schemeClr>
                </a:solidFill>
              </a:rPr>
              <a:t>ιδιωτικά οχήματα (το</a:t>
            </a:r>
            <a:r>
              <a:rPr lang="el-GR" sz="2800" b="1" dirty="0">
                <a:solidFill>
                  <a:schemeClr val="tx1">
                    <a:lumMod val="65000"/>
                    <a:lumOff val="35000"/>
                  </a:schemeClr>
                </a:solidFill>
              </a:rPr>
              <a:t> </a:t>
            </a:r>
            <a:r>
              <a:rPr lang="el-GR" sz="2800" dirty="0">
                <a:solidFill>
                  <a:schemeClr val="tx1">
                    <a:lumMod val="65000"/>
                    <a:lumOff val="35000"/>
                  </a:schemeClr>
                </a:solidFill>
              </a:rPr>
              <a:t>ένα προορίζεται για επιστροφή της Κάλπης)</a:t>
            </a:r>
          </a:p>
          <a:p>
            <a:pPr fontAlgn="auto">
              <a:spcAft>
                <a:spcPts val="0"/>
              </a:spcAft>
              <a:defRPr/>
            </a:pPr>
            <a:r>
              <a:rPr lang="el-GR" sz="2800" dirty="0">
                <a:solidFill>
                  <a:schemeClr val="tx1">
                    <a:lumMod val="65000"/>
                    <a:lumOff val="35000"/>
                  </a:schemeClr>
                </a:solidFill>
              </a:rPr>
              <a:t>Οδοιπορικά καταβάλλονται μόνο σε ένα άτομο ανά εκλογικό κέντρο, αν η απόσταση της οικίας του Υπαλλήλου από το Εκλογικό Κέντρο είναι πέραν των 25χμ</a:t>
            </a:r>
          </a:p>
          <a:p>
            <a:pPr marL="0" indent="0" fontAlgn="auto">
              <a:spcAft>
                <a:spcPts val="0"/>
              </a:spcAft>
              <a:buClr>
                <a:schemeClr val="accent3"/>
              </a:buClr>
              <a:buNone/>
              <a:defRPr/>
            </a:pPr>
            <a:endParaRPr lang="el-GR" sz="2400" i="1"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17</a:t>
            </a:fld>
            <a:endParaRPr lang="en-US"/>
          </a:p>
        </p:txBody>
      </p:sp>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16062" y="1762875"/>
            <a:ext cx="11433407" cy="4740991"/>
          </a:xfrm>
        </p:spPr>
        <p:txBody>
          <a:bodyPr rtlCol="0">
            <a:noAutofit/>
          </a:bodyPr>
          <a:lstStyle/>
          <a:p>
            <a:pPr fontAlgn="auto">
              <a:spcAft>
                <a:spcPts val="0"/>
              </a:spcAft>
              <a:defRPr/>
            </a:pPr>
            <a:r>
              <a:rPr lang="el-GR" sz="2800" dirty="0">
                <a:solidFill>
                  <a:schemeClr val="tx1">
                    <a:lumMod val="65000"/>
                    <a:lumOff val="35000"/>
                  </a:schemeClr>
                </a:solidFill>
                <a:latin typeface="+mj-lt"/>
              </a:rPr>
              <a:t>Έλεγχος κατά πόσο όλοι οι εργαζόμενοι στο κέντρο και οι εκπρόσωποι των κομμάτων:</a:t>
            </a:r>
          </a:p>
          <a:p>
            <a:pPr lvl="1">
              <a:defRPr/>
            </a:pPr>
            <a:r>
              <a:rPr lang="el-GR" sz="2400" dirty="0">
                <a:solidFill>
                  <a:schemeClr val="tx1">
                    <a:lumMod val="65000"/>
                    <a:lumOff val="35000"/>
                  </a:schemeClr>
                </a:solidFill>
                <a:latin typeface="+mj-lt"/>
              </a:rPr>
              <a:t>Κατέχουν βεβαίωση αρνητικού αποτελέσματος </a:t>
            </a:r>
            <a:r>
              <a:rPr lang="en-US" sz="2400" dirty="0">
                <a:solidFill>
                  <a:schemeClr val="tx1">
                    <a:lumMod val="65000"/>
                    <a:lumOff val="35000"/>
                  </a:schemeClr>
                </a:solidFill>
                <a:latin typeface="+mj-lt"/>
              </a:rPr>
              <a:t>rapid</a:t>
            </a:r>
            <a:r>
              <a:rPr lang="el-GR" sz="2400" dirty="0">
                <a:solidFill>
                  <a:schemeClr val="tx1">
                    <a:lumMod val="65000"/>
                    <a:lumOff val="35000"/>
                  </a:schemeClr>
                </a:solidFill>
                <a:latin typeface="+mj-lt"/>
              </a:rPr>
              <a:t> </a:t>
            </a:r>
            <a:r>
              <a:rPr lang="en-US" sz="2400" dirty="0">
                <a:solidFill>
                  <a:schemeClr val="tx1">
                    <a:lumMod val="65000"/>
                    <a:lumOff val="35000"/>
                  </a:schemeClr>
                </a:solidFill>
                <a:latin typeface="+mj-lt"/>
              </a:rPr>
              <a:t>test</a:t>
            </a:r>
            <a:r>
              <a:rPr lang="el-GR" sz="2400" dirty="0">
                <a:solidFill>
                  <a:schemeClr val="tx1">
                    <a:lumMod val="65000"/>
                    <a:lumOff val="35000"/>
                  </a:schemeClr>
                </a:solidFill>
                <a:latin typeface="+mj-lt"/>
              </a:rPr>
              <a:t> </a:t>
            </a:r>
            <a:r>
              <a:rPr lang="el-GR" sz="2400" dirty="0" smtClean="0">
                <a:solidFill>
                  <a:schemeClr val="tx1">
                    <a:lumMod val="65000"/>
                    <a:lumOff val="35000"/>
                  </a:schemeClr>
                </a:solidFill>
              </a:rPr>
              <a:t>της προηγούμενης ημέρας των Εκλογών ή</a:t>
            </a:r>
          </a:p>
          <a:p>
            <a:pPr lvl="1">
              <a:defRPr/>
            </a:pPr>
            <a:r>
              <a:rPr lang="el-GR" sz="2400" dirty="0" smtClean="0">
                <a:solidFill>
                  <a:schemeClr val="tx1">
                    <a:lumMod val="65000"/>
                    <a:lumOff val="35000"/>
                  </a:schemeClr>
                </a:solidFill>
              </a:rPr>
              <a:t>Κατέχουν </a:t>
            </a:r>
            <a:r>
              <a:rPr lang="el-GR" sz="2400" dirty="0">
                <a:solidFill>
                  <a:schemeClr val="tx1">
                    <a:lumMod val="65000"/>
                    <a:lumOff val="35000"/>
                  </a:schemeClr>
                </a:solidFill>
                <a:latin typeface="+mj-lt"/>
              </a:rPr>
              <a:t>έγκυρο πιστοποιητικό πλήρους εμβολιασμού από τη Δημοκρατία και έχει παρέλθει χρονικό διάστημα 7 ημερών από την τελευταία δόση ή</a:t>
            </a:r>
          </a:p>
          <a:p>
            <a:pPr lvl="1">
              <a:defRPr/>
            </a:pPr>
            <a:r>
              <a:rPr lang="el-GR" sz="2400" dirty="0">
                <a:solidFill>
                  <a:schemeClr val="tx1">
                    <a:lumMod val="65000"/>
                    <a:lumOff val="35000"/>
                  </a:schemeClr>
                </a:solidFill>
              </a:rPr>
              <a:t>Έχουν </a:t>
            </a:r>
            <a:r>
              <a:rPr lang="el-GR" sz="2400" dirty="0">
                <a:solidFill>
                  <a:schemeClr val="tx1">
                    <a:lumMod val="65000"/>
                    <a:lumOff val="35000"/>
                  </a:schemeClr>
                </a:solidFill>
                <a:latin typeface="+mj-lt"/>
              </a:rPr>
              <a:t>νοσήσει </a:t>
            </a:r>
            <a:r>
              <a:rPr lang="en-US" sz="2400" dirty="0">
                <a:solidFill>
                  <a:schemeClr val="tx1">
                    <a:lumMod val="65000"/>
                    <a:lumOff val="35000"/>
                  </a:schemeClr>
                </a:solidFill>
                <a:latin typeface="+mj-lt"/>
              </a:rPr>
              <a:t>COVID – 19</a:t>
            </a:r>
            <a:r>
              <a:rPr lang="el-GR" sz="2400" dirty="0">
                <a:solidFill>
                  <a:schemeClr val="tx1">
                    <a:lumMod val="65000"/>
                    <a:lumOff val="35000"/>
                  </a:schemeClr>
                </a:solidFill>
                <a:latin typeface="+mj-lt"/>
              </a:rPr>
              <a:t> και δεν έχει παρέλθει διάστημα 6 μηνών από την ημερομηνία δειγματοληψίας της αρχικής εργαστηριακής τους διάγνωσης (Σχετική βεβαίωση / </a:t>
            </a:r>
            <a:r>
              <a:rPr lang="en-GB" sz="2400" dirty="0">
                <a:solidFill>
                  <a:schemeClr val="tx1">
                    <a:lumMod val="65000"/>
                    <a:lumOff val="35000"/>
                  </a:schemeClr>
                </a:solidFill>
                <a:latin typeface="+mj-lt"/>
              </a:rPr>
              <a:t>sms </a:t>
            </a:r>
            <a:r>
              <a:rPr lang="el-GR" sz="2400" dirty="0">
                <a:solidFill>
                  <a:schemeClr val="tx1">
                    <a:lumMod val="65000"/>
                    <a:lumOff val="35000"/>
                  </a:schemeClr>
                </a:solidFill>
                <a:latin typeface="+mj-lt"/>
              </a:rPr>
              <a:t>του Υπουργείου Υγείας</a:t>
            </a:r>
          </a:p>
          <a:p>
            <a:pPr marL="274320" indent="-274320" fontAlgn="auto">
              <a:spcAft>
                <a:spcPts val="0"/>
              </a:spcAft>
              <a:buClr>
                <a:schemeClr val="accent3"/>
              </a:buClr>
              <a:buFont typeface="Wingdings" pitchFamily="2" charset="2"/>
              <a:buNone/>
              <a:defRPr/>
            </a:pP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18</a:t>
            </a:fld>
            <a:endParaRPr lang="en-US"/>
          </a:p>
        </p:txBody>
      </p:sp>
    </p:spTree>
    <p:extLst>
      <p:ext uri="{BB962C8B-B14F-4D97-AF65-F5344CB8AC3E}">
        <p14:creationId xmlns:p14="http://schemas.microsoft.com/office/powerpoint/2010/main" val="93484859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2015732"/>
            <a:ext cx="9603275" cy="3630325"/>
          </a:xfrm>
        </p:spPr>
        <p:txBody>
          <a:bodyPr/>
          <a:lstStyle/>
          <a:p>
            <a:pPr marL="274320" indent="-274320" algn="ctr" fontAlgn="auto">
              <a:spcAft>
                <a:spcPts val="0"/>
              </a:spcAft>
              <a:buClr>
                <a:schemeClr val="accent3"/>
              </a:buClr>
              <a:buFont typeface="Wingdings" pitchFamily="2" charset="2"/>
              <a:buNone/>
              <a:defRPr/>
            </a:pPr>
            <a:r>
              <a:rPr lang="el-GR" sz="4000" i="1" dirty="0">
                <a:solidFill>
                  <a:schemeClr val="accent1"/>
                </a:solidFill>
              </a:rPr>
              <a:t>Η χρήση </a:t>
            </a:r>
            <a:r>
              <a:rPr lang="el-GR" sz="4000" b="1" i="1" dirty="0">
                <a:solidFill>
                  <a:schemeClr val="accent1"/>
                </a:solidFill>
              </a:rPr>
              <a:t>προστατευτικής μάσκας </a:t>
            </a:r>
            <a:r>
              <a:rPr lang="el-GR" sz="4000" i="1" dirty="0">
                <a:solidFill>
                  <a:schemeClr val="accent1"/>
                </a:solidFill>
              </a:rPr>
              <a:t>εντός του εκλογικού κέντρου είναι </a:t>
            </a:r>
            <a:r>
              <a:rPr lang="el-GR" sz="4000" b="1" i="1" dirty="0">
                <a:solidFill>
                  <a:schemeClr val="accent1"/>
                </a:solidFill>
              </a:rPr>
              <a:t>απαραίτητη</a:t>
            </a:r>
            <a:r>
              <a:rPr lang="el-GR" sz="4000" i="1" dirty="0">
                <a:solidFill>
                  <a:schemeClr val="accent1"/>
                </a:solidFill>
              </a:rPr>
              <a:t> από </a:t>
            </a:r>
            <a:r>
              <a:rPr lang="el-GR" sz="4000" b="1" i="1" dirty="0">
                <a:solidFill>
                  <a:schemeClr val="accent1"/>
                </a:solidFill>
              </a:rPr>
              <a:t>όλους ανεξαιρέτως</a:t>
            </a:r>
            <a:r>
              <a:rPr lang="el-GR" dirty="0">
                <a:solidFill>
                  <a:schemeClr val="tx1">
                    <a:lumMod val="65000"/>
                    <a:lumOff val="35000"/>
                  </a:schemeClr>
                </a:solidFill>
              </a:rPr>
              <a:t>          	</a:t>
            </a:r>
          </a:p>
          <a:p>
            <a:pPr marL="274320" indent="-274320" fontAlgn="auto">
              <a:spcAft>
                <a:spcPts val="0"/>
              </a:spcAft>
              <a:buClr>
                <a:schemeClr val="accent3"/>
              </a:buClr>
              <a:buFont typeface="Wingdings" pitchFamily="2" charset="2"/>
              <a:buNone/>
              <a:defRPr/>
            </a:pPr>
            <a:r>
              <a:rPr lang="el-GR" dirty="0">
                <a:solidFill>
                  <a:schemeClr val="tx1">
                    <a:lumMod val="65000"/>
                    <a:lumOff val="35000"/>
                  </a:schemeClr>
                </a:solidFill>
              </a:rPr>
              <a:t> </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19</a:t>
            </a:fld>
            <a:endParaRPr lang="en-US" dirty="0"/>
          </a:p>
        </p:txBody>
      </p:sp>
      <p:sp>
        <p:nvSpPr>
          <p:cNvPr id="5" name="Title 1"/>
          <p:cNvSpPr txBox="1">
            <a:spLocks noGrp="1"/>
          </p:cNvSpPr>
          <p:nvPr>
            <p:ph type="title"/>
          </p:nvPr>
        </p:nvSpPr>
        <p:spPr>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Tree>
    <p:extLst>
      <p:ext uri="{BB962C8B-B14F-4D97-AF65-F5344CB8AC3E}">
        <p14:creationId xmlns:p14="http://schemas.microsoft.com/office/powerpoint/2010/main" val="154304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423851" y="796834"/>
            <a:ext cx="9640389" cy="1005840"/>
          </a:xfrm>
        </p:spPr>
        <p:txBody>
          <a:bodyPr>
            <a:noAutofit/>
          </a:bodyPr>
          <a:lstStyle/>
          <a:p>
            <a:pPr algn="ctr" fontAlgn="auto">
              <a:spcBef>
                <a:spcPts val="0"/>
              </a:spcBef>
              <a:spcAft>
                <a:spcPts val="0"/>
              </a:spcAft>
              <a:defRPr/>
            </a:pPr>
            <a:r>
              <a:rPr lang="el-GR" sz="5400" b="1" dirty="0">
                <a:solidFill>
                  <a:schemeClr val="tx1">
                    <a:lumMod val="65000"/>
                    <a:lumOff val="35000"/>
                  </a:schemeClr>
                </a:solidFill>
              </a:rPr>
              <a:t>ΓΕΝΙΚΑ</a:t>
            </a:r>
            <a:endParaRPr lang="en-US" sz="5400" dirty="0">
              <a:solidFill>
                <a:schemeClr val="tx1">
                  <a:lumMod val="65000"/>
                  <a:lumOff val="35000"/>
                </a:schemeClr>
              </a:solidFill>
            </a:endParaRPr>
          </a:p>
        </p:txBody>
      </p:sp>
      <p:sp>
        <p:nvSpPr>
          <p:cNvPr id="11269" name="Content Placeholder 8"/>
          <p:cNvSpPr>
            <a:spLocks noGrp="1"/>
          </p:cNvSpPr>
          <p:nvPr>
            <p:ph idx="1"/>
          </p:nvPr>
        </p:nvSpPr>
        <p:spPr>
          <a:xfrm>
            <a:off x="520261" y="1375916"/>
            <a:ext cx="11671739" cy="5059809"/>
          </a:xfrm>
        </p:spPr>
        <p:txBody>
          <a:bodyPr>
            <a:normAutofit fontScale="92500" lnSpcReduction="20000"/>
          </a:bodyPr>
          <a:lstStyle/>
          <a:p>
            <a:pPr marL="0" indent="0" fontAlgn="auto">
              <a:spcBef>
                <a:spcPts val="0"/>
              </a:spcBef>
              <a:spcAft>
                <a:spcPts val="0"/>
              </a:spcAft>
              <a:buNone/>
              <a:defRPr/>
            </a:pPr>
            <a:r>
              <a:rPr lang="el-GR" sz="3500" b="1" dirty="0">
                <a:solidFill>
                  <a:sysClr val="windowText" lastClr="000000"/>
                </a:solidFill>
                <a:effectLst>
                  <a:outerShdw blurRad="38100" dist="38100" dir="2700000" algn="tl">
                    <a:srgbClr val="C0C0C0"/>
                  </a:outerShdw>
                </a:effectLst>
              </a:rPr>
              <a:t>        </a:t>
            </a:r>
            <a:endParaRPr lang="el-GR" sz="3500" dirty="0">
              <a:solidFill>
                <a:sysClr val="windowText" lastClr="000000"/>
              </a:solidFill>
              <a:effectLst>
                <a:outerShdw blurRad="38100" dist="38100" dir="2700000" algn="tl">
                  <a:srgbClr val="C0C0C0"/>
                </a:outerShdw>
              </a:effectLst>
            </a:endParaRPr>
          </a:p>
          <a:p>
            <a:pPr marL="0" indent="0" algn="ctr">
              <a:spcBef>
                <a:spcPts val="0"/>
              </a:spcBef>
              <a:buNone/>
              <a:defRPr/>
            </a:pPr>
            <a:r>
              <a:rPr lang="el-GR" sz="3500" b="1" u="sng" dirty="0">
                <a:solidFill>
                  <a:schemeClr val="accent1"/>
                </a:solidFill>
                <a:effectLst>
                  <a:outerShdw blurRad="38100" dist="38100" dir="2700000" algn="tl">
                    <a:srgbClr val="C0C0C0"/>
                  </a:outerShdw>
                </a:effectLst>
              </a:rPr>
              <a:t>30 Μαΐου 2021</a:t>
            </a:r>
            <a:r>
              <a:rPr lang="el-GR" sz="3500" u="sng" dirty="0">
                <a:solidFill>
                  <a:schemeClr val="accent1"/>
                </a:solidFill>
                <a:effectLst>
                  <a:outerShdw blurRad="38100" dist="38100" dir="2700000" algn="tl">
                    <a:srgbClr val="C0C0C0"/>
                  </a:outerShdw>
                </a:effectLst>
              </a:rPr>
              <a:t>:  Διεξαγωγή Βουλευτικών Εκλογών 2021</a:t>
            </a:r>
            <a:endParaRPr lang="en-GB" sz="3500" u="sng" dirty="0">
              <a:solidFill>
                <a:schemeClr val="accent1"/>
              </a:solidFill>
              <a:effectLst>
                <a:outerShdw blurRad="38100" dist="38100" dir="2700000" algn="tl">
                  <a:srgbClr val="C0C0C0"/>
                </a:outerShdw>
              </a:effectLst>
            </a:endParaRPr>
          </a:p>
          <a:p>
            <a:pPr marL="0" indent="0">
              <a:spcBef>
                <a:spcPts val="0"/>
              </a:spcBef>
              <a:buNone/>
              <a:defRPr/>
            </a:pPr>
            <a:endParaRPr lang="el-GR" sz="2100" i="1" dirty="0">
              <a:solidFill>
                <a:sysClr val="windowText" lastClr="000000"/>
              </a:solidFill>
              <a:effectLst>
                <a:outerShdw blurRad="38100" dist="38100" dir="2700000" algn="tl">
                  <a:srgbClr val="C0C0C0"/>
                </a:outerShdw>
              </a:effectLst>
            </a:endParaRPr>
          </a:p>
          <a:p>
            <a:pPr marL="0" indent="0" fontAlgn="auto">
              <a:spcBef>
                <a:spcPts val="0"/>
              </a:spcBef>
              <a:spcAft>
                <a:spcPts val="0"/>
              </a:spcAft>
              <a:buNone/>
              <a:defRPr/>
            </a:pPr>
            <a:r>
              <a:rPr lang="el-GR" sz="2800" b="1" dirty="0">
                <a:solidFill>
                  <a:schemeClr val="tx1">
                    <a:lumMod val="65000"/>
                    <a:lumOff val="35000"/>
                  </a:schemeClr>
                </a:solidFill>
              </a:rPr>
              <a:t>Νομοθετικό πλαίσιο:</a:t>
            </a:r>
          </a:p>
          <a:p>
            <a:pPr marL="514350" indent="-514350" fontAlgn="auto">
              <a:spcBef>
                <a:spcPts val="0"/>
              </a:spcBef>
              <a:spcAft>
                <a:spcPts val="0"/>
              </a:spcAft>
              <a:buFont typeface="+mj-lt"/>
              <a:buAutoNum type="arabicPeriod"/>
              <a:defRPr/>
            </a:pPr>
            <a:r>
              <a:rPr lang="el-GR" sz="2800" dirty="0">
                <a:solidFill>
                  <a:schemeClr val="bg1">
                    <a:lumMod val="50000"/>
                  </a:schemeClr>
                </a:solidFill>
              </a:rPr>
              <a:t>Σύνταγμα της Κυπριακής Δημοκρατίας (Μέρος 4, Άρθρα 61-85)</a:t>
            </a:r>
          </a:p>
          <a:p>
            <a:pPr marL="514350" indent="-514350" fontAlgn="auto">
              <a:spcBef>
                <a:spcPts val="0"/>
              </a:spcBef>
              <a:spcAft>
                <a:spcPts val="0"/>
              </a:spcAft>
              <a:buFont typeface="+mj-lt"/>
              <a:buAutoNum type="arabicPeriod"/>
              <a:defRPr/>
            </a:pPr>
            <a:r>
              <a:rPr lang="el-GR" sz="2800" dirty="0">
                <a:solidFill>
                  <a:schemeClr val="bg1">
                    <a:lumMod val="50000"/>
                  </a:schemeClr>
                </a:solidFill>
              </a:rPr>
              <a:t>Ο Περί Εκλογής Μελών της Βουλής των Αντιπροσώπων Νόμος του 1979 (Ν72/1979-2021)</a:t>
            </a:r>
          </a:p>
          <a:p>
            <a:pPr marL="514350" indent="-514350" fontAlgn="auto">
              <a:spcBef>
                <a:spcPts val="0"/>
              </a:spcBef>
              <a:spcAft>
                <a:spcPts val="0"/>
              </a:spcAft>
              <a:buFont typeface="+mj-lt"/>
              <a:buAutoNum type="arabicPeriod"/>
              <a:defRPr/>
            </a:pPr>
            <a:r>
              <a:rPr lang="el-GR" sz="2800" dirty="0">
                <a:solidFill>
                  <a:schemeClr val="bg1">
                    <a:lumMod val="50000"/>
                  </a:schemeClr>
                </a:solidFill>
              </a:rPr>
              <a:t>Οι Περί Εκλογής Μελών της Βουλής των Αντιπροσώπων Κανονισμοί του </a:t>
            </a:r>
          </a:p>
          <a:p>
            <a:pPr marL="0" indent="0" fontAlgn="auto">
              <a:spcBef>
                <a:spcPts val="0"/>
              </a:spcBef>
              <a:spcAft>
                <a:spcPts val="0"/>
              </a:spcAft>
              <a:buNone/>
              <a:defRPr/>
            </a:pPr>
            <a:r>
              <a:rPr lang="el-GR" sz="2800" dirty="0">
                <a:solidFill>
                  <a:schemeClr val="bg1">
                    <a:lumMod val="50000"/>
                  </a:schemeClr>
                </a:solidFill>
              </a:rPr>
              <a:t>1981 και 1986 (ΚΔΠ79/81, ΚΔΠ113/86)</a:t>
            </a:r>
          </a:p>
          <a:p>
            <a:pPr marL="0" indent="0" fontAlgn="auto">
              <a:spcBef>
                <a:spcPts val="0"/>
              </a:spcBef>
              <a:spcAft>
                <a:spcPts val="0"/>
              </a:spcAft>
              <a:buNone/>
              <a:defRPr/>
            </a:pPr>
            <a:endParaRPr lang="el-GR" sz="2800" dirty="0">
              <a:solidFill>
                <a:schemeClr val="bg1">
                  <a:lumMod val="50000"/>
                </a:schemeClr>
              </a:solidFill>
            </a:endParaRPr>
          </a:p>
          <a:p>
            <a:pPr marL="0" indent="0" fontAlgn="auto">
              <a:spcBef>
                <a:spcPts val="0"/>
              </a:spcBef>
              <a:spcAft>
                <a:spcPts val="0"/>
              </a:spcAft>
              <a:buNone/>
              <a:defRPr/>
            </a:pPr>
            <a:r>
              <a:rPr lang="el-GR" sz="2800" b="1" dirty="0">
                <a:solidFill>
                  <a:schemeClr val="tx1">
                    <a:lumMod val="65000"/>
                    <a:lumOff val="35000"/>
                  </a:schemeClr>
                </a:solidFill>
              </a:rPr>
              <a:t>Με βάση τον Νόμο</a:t>
            </a:r>
            <a:r>
              <a:rPr lang="en-GB" sz="2800" b="1" dirty="0">
                <a:solidFill>
                  <a:schemeClr val="tx1">
                    <a:lumMod val="65000"/>
                    <a:lumOff val="35000"/>
                  </a:schemeClr>
                </a:solidFill>
              </a:rPr>
              <a:t> </a:t>
            </a:r>
            <a:r>
              <a:rPr lang="el-GR" sz="2800" b="1" dirty="0">
                <a:solidFill>
                  <a:schemeClr val="tx1">
                    <a:lumMod val="65000"/>
                    <a:lumOff val="35000"/>
                  </a:schemeClr>
                </a:solidFill>
              </a:rPr>
              <a:t>η ψηφοφορία είναι </a:t>
            </a:r>
            <a:r>
              <a:rPr lang="el-GR" sz="2800" b="1" u="sng" dirty="0">
                <a:solidFill>
                  <a:schemeClr val="tx1">
                    <a:lumMod val="65000"/>
                    <a:lumOff val="35000"/>
                  </a:schemeClr>
                </a:solidFill>
              </a:rPr>
              <a:t>υποχρεωτική</a:t>
            </a:r>
          </a:p>
          <a:p>
            <a:pPr marL="0" indent="0" fontAlgn="auto">
              <a:spcBef>
                <a:spcPts val="0"/>
              </a:spcBef>
              <a:spcAft>
                <a:spcPts val="0"/>
              </a:spcAft>
              <a:buNone/>
              <a:defRPr/>
            </a:pPr>
            <a:r>
              <a:rPr lang="el-GR" i="1" dirty="0">
                <a:effectLst>
                  <a:outerShdw blurRad="38100" dist="38100" dir="2700000" algn="tl">
                    <a:srgbClr val="000000">
                      <a:alpha val="43137"/>
                    </a:srgbClr>
                  </a:outerShdw>
                </a:effectLst>
              </a:rPr>
              <a:t>	</a:t>
            </a:r>
          </a:p>
        </p:txBody>
      </p:sp>
      <p:sp>
        <p:nvSpPr>
          <p:cNvPr id="34821" name="Slide Number Placeholder 3"/>
          <p:cNvSpPr>
            <a:spLocks noGrp="1"/>
          </p:cNvSpPr>
          <p:nvPr>
            <p:ph type="sldNum" sz="quarter" idx="12"/>
          </p:nvPr>
        </p:nvSpPr>
        <p:spPr bwMode="auto">
          <a:xfrm>
            <a:off x="538482" y="827096"/>
            <a:ext cx="754743"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pPr fontAlgn="base">
              <a:spcBef>
                <a:spcPct val="0"/>
              </a:spcBef>
              <a:spcAft>
                <a:spcPct val="0"/>
              </a:spcAft>
            </a:pPr>
            <a:fld id="{7F9C7E20-498D-4F99-B4C4-492DA75C4842}" type="slidenum">
              <a:rPr lang="en-US" altLang="en-US" smtClean="0">
                <a:solidFill>
                  <a:schemeClr val="accent1"/>
                </a:solidFill>
              </a:rPr>
              <a:pPr fontAlgn="base">
                <a:spcBef>
                  <a:spcPct val="0"/>
                </a:spcBef>
                <a:spcAft>
                  <a:spcPct val="0"/>
                </a:spcAft>
              </a:pPr>
              <a:t>2</a:t>
            </a:fld>
            <a:endParaRPr lang="en-US" altLang="en-US" dirty="0">
              <a:solidFill>
                <a:schemeClr val="accent1"/>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iterate type="lt">
                                    <p:tmAbs val="75"/>
                                  </p:iterate>
                                  <p:childTnLst>
                                    <p:set>
                                      <p:cBhvr>
                                        <p:cTn id="6" dur="1" fill="hold">
                                          <p:stCondLst>
                                            <p:cond delay="74"/>
                                          </p:stCondLst>
                                        </p:cTn>
                                        <p:tgtEl>
                                          <p:spTgt spid="2"/>
                                        </p:tgtEl>
                                        <p:attrNameLst>
                                          <p:attrName>style.visibility</p:attrName>
                                        </p:attrNameLst>
                                      </p:cBhvr>
                                      <p:to>
                                        <p:strVal val="visible"/>
                                      </p:to>
                                    </p:set>
                                  </p:childTnLst>
                                </p:cTn>
                              </p:par>
                            </p:childTnLst>
                          </p:cTn>
                        </p:par>
                        <p:par>
                          <p:cTn id="7" fill="hold" nodeType="afterGroup">
                            <p:stCondLst>
                              <p:cond delay="450"/>
                            </p:stCondLst>
                            <p:childTnLst>
                              <p:par>
                                <p:cTn id="8" presetID="10" presetClass="entr" presetSubtype="0" fill="hold" grpId="0" nodeType="afterEffect">
                                  <p:stCondLst>
                                    <p:cond delay="0"/>
                                  </p:stCondLst>
                                  <p:childTnLst>
                                    <p:set>
                                      <p:cBhvr>
                                        <p:cTn id="9" dur="1" fill="hold">
                                          <p:stCondLst>
                                            <p:cond delay="0"/>
                                          </p:stCondLst>
                                        </p:cTn>
                                        <p:tgtEl>
                                          <p:spTgt spid="11269">
                                            <p:txEl>
                                              <p:pRg st="0" end="0"/>
                                            </p:txEl>
                                          </p:spTgt>
                                        </p:tgtEl>
                                        <p:attrNameLst>
                                          <p:attrName>style.visibility</p:attrName>
                                        </p:attrNameLst>
                                      </p:cBhvr>
                                      <p:to>
                                        <p:strVal val="visible"/>
                                      </p:to>
                                    </p:set>
                                    <p:animEffect transition="in" filter="fade">
                                      <p:cBhvr>
                                        <p:cTn id="10" dur="1000"/>
                                        <p:tgtEl>
                                          <p:spTgt spid="112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69">
                                            <p:txEl>
                                              <p:pRg st="1" end="1"/>
                                            </p:txEl>
                                          </p:spTgt>
                                        </p:tgtEl>
                                        <p:attrNameLst>
                                          <p:attrName>style.visibility</p:attrName>
                                        </p:attrNameLst>
                                      </p:cBhvr>
                                      <p:to>
                                        <p:strVal val="visible"/>
                                      </p:to>
                                    </p:set>
                                    <p:animEffect transition="in" filter="fade">
                                      <p:cBhvr>
                                        <p:cTn id="15" dur="1000"/>
                                        <p:tgtEl>
                                          <p:spTgt spid="11269">
                                            <p:txEl>
                                              <p:pRg st="1" end="1"/>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269">
                                            <p:txEl>
                                              <p:pRg st="3" end="3"/>
                                            </p:txEl>
                                          </p:spTgt>
                                        </p:tgtEl>
                                        <p:attrNameLst>
                                          <p:attrName>style.visibility</p:attrName>
                                        </p:attrNameLst>
                                      </p:cBhvr>
                                      <p:to>
                                        <p:strVal val="visible"/>
                                      </p:to>
                                    </p:set>
                                    <p:animEffect transition="in" filter="fade">
                                      <p:cBhvr>
                                        <p:cTn id="19" dur="1000"/>
                                        <p:tgtEl>
                                          <p:spTgt spid="1126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269">
                                            <p:txEl>
                                              <p:pRg st="4" end="4"/>
                                            </p:txEl>
                                          </p:spTgt>
                                        </p:tgtEl>
                                        <p:attrNameLst>
                                          <p:attrName>style.visibility</p:attrName>
                                        </p:attrNameLst>
                                      </p:cBhvr>
                                      <p:to>
                                        <p:strVal val="visible"/>
                                      </p:to>
                                    </p:set>
                                    <p:animEffect transition="in" filter="fade">
                                      <p:cBhvr>
                                        <p:cTn id="24" dur="1000"/>
                                        <p:tgtEl>
                                          <p:spTgt spid="1126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269">
                                            <p:txEl>
                                              <p:pRg st="5" end="5"/>
                                            </p:txEl>
                                          </p:spTgt>
                                        </p:tgtEl>
                                        <p:attrNameLst>
                                          <p:attrName>style.visibility</p:attrName>
                                        </p:attrNameLst>
                                      </p:cBhvr>
                                      <p:to>
                                        <p:strVal val="visible"/>
                                      </p:to>
                                    </p:set>
                                    <p:animEffect transition="in" filter="fade">
                                      <p:cBhvr>
                                        <p:cTn id="29" dur="1000"/>
                                        <p:tgtEl>
                                          <p:spTgt spid="1126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269">
                                            <p:txEl>
                                              <p:pRg st="6" end="6"/>
                                            </p:txEl>
                                          </p:spTgt>
                                        </p:tgtEl>
                                        <p:attrNameLst>
                                          <p:attrName>style.visibility</p:attrName>
                                        </p:attrNameLst>
                                      </p:cBhvr>
                                      <p:to>
                                        <p:strVal val="visible"/>
                                      </p:to>
                                    </p:set>
                                    <p:animEffect transition="in" filter="fade">
                                      <p:cBhvr>
                                        <p:cTn id="34" dur="1000"/>
                                        <p:tgtEl>
                                          <p:spTgt spid="1126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269">
                                            <p:txEl>
                                              <p:pRg st="7" end="7"/>
                                            </p:txEl>
                                          </p:spTgt>
                                        </p:tgtEl>
                                        <p:attrNameLst>
                                          <p:attrName>style.visibility</p:attrName>
                                        </p:attrNameLst>
                                      </p:cBhvr>
                                      <p:to>
                                        <p:strVal val="visible"/>
                                      </p:to>
                                    </p:set>
                                    <p:animEffect transition="in" filter="fade">
                                      <p:cBhvr>
                                        <p:cTn id="39" dur="1000"/>
                                        <p:tgtEl>
                                          <p:spTgt spid="11269">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269">
                                            <p:txEl>
                                              <p:pRg st="9" end="9"/>
                                            </p:txEl>
                                          </p:spTgt>
                                        </p:tgtEl>
                                        <p:attrNameLst>
                                          <p:attrName>style.visibility</p:attrName>
                                        </p:attrNameLst>
                                      </p:cBhvr>
                                      <p:to>
                                        <p:strVal val="visible"/>
                                      </p:to>
                                    </p:set>
                                    <p:animEffect transition="in" filter="fade">
                                      <p:cBhvr>
                                        <p:cTn id="44" dur="1000"/>
                                        <p:tgtEl>
                                          <p:spTgt spid="11269">
                                            <p:txEl>
                                              <p:pRg st="9" end="9"/>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269">
                                            <p:txEl>
                                              <p:pRg st="10" end="10"/>
                                            </p:txEl>
                                          </p:spTgt>
                                        </p:tgtEl>
                                        <p:attrNameLst>
                                          <p:attrName>style.visibility</p:attrName>
                                        </p:attrNameLst>
                                      </p:cBhvr>
                                      <p:to>
                                        <p:strVal val="visible"/>
                                      </p:to>
                                    </p:set>
                                    <p:animEffect transition="in" filter="fade">
                                      <p:cBhvr>
                                        <p:cTn id="48" dur="1000"/>
                                        <p:tgtEl>
                                          <p:spTgt spid="1126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97040" y="1823354"/>
            <a:ext cx="11241505" cy="4877530"/>
          </a:xfrm>
        </p:spPr>
        <p:txBody>
          <a:bodyPr rtlCol="0">
            <a:noAutofit/>
          </a:bodyPr>
          <a:lstStyle/>
          <a:p>
            <a:pPr marL="274320" indent="-274320" fontAlgn="auto">
              <a:spcAft>
                <a:spcPts val="0"/>
              </a:spcAft>
              <a:buFont typeface="Arial" pitchFamily="34" charset="0"/>
              <a:buChar char="•"/>
              <a:defRPr/>
            </a:pPr>
            <a:r>
              <a:rPr lang="el-GR" sz="3200" b="1" dirty="0">
                <a:solidFill>
                  <a:schemeClr val="tx1">
                    <a:lumMod val="65000"/>
                    <a:lumOff val="35000"/>
                  </a:schemeClr>
                </a:solidFill>
                <a:latin typeface="+mj-lt"/>
              </a:rPr>
              <a:t>Μέχρι </a:t>
            </a:r>
            <a:r>
              <a:rPr lang="el-GR" sz="3200" b="1" dirty="0">
                <a:solidFill>
                  <a:schemeClr val="accent1"/>
                </a:solidFill>
                <a:effectLst>
                  <a:outerShdw blurRad="38100" dist="38100" dir="2700000" algn="tl">
                    <a:srgbClr val="000000">
                      <a:alpha val="43137"/>
                    </a:srgbClr>
                  </a:outerShdw>
                </a:effectLst>
                <a:latin typeface="+mj-lt"/>
              </a:rPr>
              <a:t>06:15</a:t>
            </a:r>
            <a:r>
              <a:rPr lang="el-GR" sz="3200" b="1" dirty="0">
                <a:solidFill>
                  <a:schemeClr val="tx1">
                    <a:lumMod val="65000"/>
                    <a:lumOff val="35000"/>
                  </a:schemeClr>
                </a:solidFill>
                <a:latin typeface="+mj-lt"/>
              </a:rPr>
              <a:t>: </a:t>
            </a:r>
            <a:r>
              <a:rPr lang="el-GR" sz="2600" dirty="0">
                <a:solidFill>
                  <a:schemeClr val="tx1">
                    <a:lumMod val="65000"/>
                    <a:lumOff val="35000"/>
                  </a:schemeClr>
                </a:solidFill>
                <a:latin typeface="+mj-lt"/>
              </a:rPr>
              <a:t>	</a:t>
            </a:r>
          </a:p>
          <a:p>
            <a:pPr marL="274320" indent="-274320" fontAlgn="auto">
              <a:spcAft>
                <a:spcPts val="0"/>
              </a:spcAft>
              <a:buFont typeface="Arial" pitchFamily="34" charset="0"/>
              <a:buChar char="•"/>
              <a:defRPr/>
            </a:pPr>
            <a:r>
              <a:rPr lang="el-GR" sz="2600" dirty="0">
                <a:solidFill>
                  <a:schemeClr val="tx1">
                    <a:lumMod val="65000"/>
                    <a:lumOff val="35000"/>
                  </a:schemeClr>
                </a:solidFill>
                <a:latin typeface="+mj-lt"/>
              </a:rPr>
              <a:t>Ανάρτηση: </a:t>
            </a:r>
          </a:p>
          <a:p>
            <a:pPr marL="731520" lvl="1" indent="-274320">
              <a:defRPr/>
            </a:pPr>
            <a:r>
              <a:rPr lang="el-GR" sz="2200" dirty="0">
                <a:solidFill>
                  <a:schemeClr val="tx1">
                    <a:lumMod val="65000"/>
                    <a:lumOff val="35000"/>
                  </a:schemeClr>
                </a:solidFill>
                <a:latin typeface="+mj-lt"/>
              </a:rPr>
              <a:t>Γνωστοποιήσεων/Εντύπων</a:t>
            </a:r>
          </a:p>
          <a:p>
            <a:pPr marL="731520" lvl="1" indent="-274320">
              <a:defRPr/>
            </a:pPr>
            <a:r>
              <a:rPr lang="el-GR" sz="2200" dirty="0">
                <a:solidFill>
                  <a:schemeClr val="tx1">
                    <a:lumMod val="65000"/>
                    <a:lumOff val="35000"/>
                  </a:schemeClr>
                </a:solidFill>
                <a:latin typeface="+mj-lt"/>
              </a:rPr>
              <a:t>Οδηγιών ατομικής υγιεινής και σήμανσης για τήρηση αποστάσεων</a:t>
            </a:r>
            <a:r>
              <a:rPr lang="el-GR" sz="2400" dirty="0">
                <a:solidFill>
                  <a:schemeClr val="tx1">
                    <a:lumMod val="65000"/>
                    <a:lumOff val="35000"/>
                  </a:schemeClr>
                </a:solidFill>
                <a:latin typeface="+mj-lt"/>
              </a:rPr>
              <a:t>.</a:t>
            </a:r>
          </a:p>
          <a:p>
            <a:pPr>
              <a:defRPr/>
            </a:pPr>
            <a:r>
              <a:rPr lang="el-GR" sz="2600" dirty="0">
                <a:solidFill>
                  <a:schemeClr val="tx1">
                    <a:lumMod val="65000"/>
                    <a:lumOff val="35000"/>
                  </a:schemeClr>
                </a:solidFill>
                <a:latin typeface="+mj-lt"/>
              </a:rPr>
              <a:t>Διαμόρφωση Εκλογικού Κέντρου (εντός και εκτός) με βάση το πρωτόκολλο του Υπ. Υγείας λόγω της πανδημίας. </a:t>
            </a:r>
            <a:r>
              <a:rPr lang="el-GR" sz="2600" b="1" dirty="0">
                <a:solidFill>
                  <a:schemeClr val="tx1">
                    <a:lumMod val="65000"/>
                    <a:lumOff val="35000"/>
                  </a:schemeClr>
                </a:solidFill>
                <a:latin typeface="+mj-lt"/>
              </a:rPr>
              <a:t>(Παράρτημα 1)</a:t>
            </a:r>
            <a:r>
              <a:rPr lang="el-GR" sz="3000" dirty="0">
                <a:solidFill>
                  <a:schemeClr val="tx1">
                    <a:lumMod val="65000"/>
                    <a:lumOff val="35000"/>
                  </a:schemeClr>
                </a:solidFill>
                <a:latin typeface="+mj-lt"/>
              </a:rPr>
              <a:t>			</a:t>
            </a:r>
            <a:r>
              <a:rPr lang="el-GR" sz="3000" i="1" dirty="0">
                <a:solidFill>
                  <a:schemeClr val="tx1">
                    <a:lumMod val="65000"/>
                    <a:lumOff val="35000"/>
                  </a:schemeClr>
                </a:solidFill>
                <a:latin typeface="+mj-lt"/>
              </a:rPr>
              <a:t>	</a:t>
            </a:r>
          </a:p>
          <a:p>
            <a:pPr marL="0" indent="0">
              <a:buClr>
                <a:schemeClr val="accent3"/>
              </a:buClr>
              <a:buNone/>
              <a:defRPr/>
            </a:pPr>
            <a:r>
              <a:rPr lang="el-GR" i="1" dirty="0">
                <a:solidFill>
                  <a:schemeClr val="tx1">
                    <a:lumMod val="65000"/>
                    <a:lumOff val="35000"/>
                  </a:schemeClr>
                </a:solidFill>
              </a:rPr>
              <a:t>Στα εκλογικά κέντρα όπου ψηφίζουν Τ/Κ εκλογείς θα υπάρχουν για ανάρτηση οδηγίες και στην Τουρκική </a:t>
            </a:r>
            <a:r>
              <a:rPr lang="el-GR" b="1" i="1" u="sng" dirty="0">
                <a:solidFill>
                  <a:schemeClr val="accent2">
                    <a:lumMod val="75000"/>
                  </a:schemeClr>
                </a:solidFill>
              </a:rPr>
              <a:t>22 804223</a:t>
            </a:r>
            <a:r>
              <a:rPr lang="el-GR" b="1" i="1" dirty="0">
                <a:solidFill>
                  <a:schemeClr val="accent2">
                    <a:lumMod val="75000"/>
                  </a:schemeClr>
                </a:solidFill>
              </a:rPr>
              <a:t>:</a:t>
            </a:r>
            <a:r>
              <a:rPr lang="el-GR" i="1" dirty="0">
                <a:solidFill>
                  <a:schemeClr val="accent2">
                    <a:lumMod val="75000"/>
                  </a:schemeClr>
                </a:solidFill>
              </a:rPr>
              <a:t> </a:t>
            </a:r>
            <a:r>
              <a:rPr lang="el-GR" i="1" dirty="0">
                <a:solidFill>
                  <a:schemeClr val="tx1">
                    <a:lumMod val="65000"/>
                    <a:lumOff val="35000"/>
                  </a:schemeClr>
                </a:solidFill>
              </a:rPr>
              <a:t>Τηλέφωνο για επίλυση γλωσσικών προβλημάτων με Τ/Κ εκλογείς</a:t>
            </a:r>
            <a:endParaRPr lang="el-GR" sz="2400" i="1"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20</a:t>
            </a:fld>
            <a:endParaRPr lang="en-US"/>
          </a:p>
        </p:txBody>
      </p:sp>
    </p:spTree>
    <p:extLst>
      <p:ext uri="{BB962C8B-B14F-4D97-AF65-F5344CB8AC3E}">
        <p14:creationId xmlns:p14="http://schemas.microsoft.com/office/powerpoint/2010/main" val="544481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down)">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down)">
                                      <p:cBhvr>
                                        <p:cTn id="12" dur="5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down)">
                                      <p:cBhvr>
                                        <p:cTn id="17" dur="500"/>
                                        <p:tgtEl>
                                          <p:spTgt spid="11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down)">
                                      <p:cBhvr>
                                        <p:cTn id="22" dur="500"/>
                                        <p:tgtEl>
                                          <p:spTgt spid="11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down)">
                                      <p:cBhvr>
                                        <p:cTn id="27" dur="500"/>
                                        <p:tgtEl>
                                          <p:spTgt spid="11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down)">
                                      <p:cBhvr>
                                        <p:cTn id="32" dur="500"/>
                                        <p:tgtEl>
                                          <p:spTgt spid="112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66700" y="1386457"/>
            <a:ext cx="11925300" cy="4661417"/>
          </a:xfrm>
        </p:spPr>
        <p:txBody>
          <a:bodyPr rtlCol="0">
            <a:noAutofit/>
          </a:bodyPr>
          <a:lstStyle/>
          <a:p>
            <a:pPr marL="0" indent="0" fontAlgn="auto">
              <a:spcAft>
                <a:spcPts val="0"/>
              </a:spcAft>
              <a:buClr>
                <a:schemeClr val="accent3"/>
              </a:buClr>
              <a:buNone/>
              <a:defRPr/>
            </a:pPr>
            <a:endParaRPr lang="el-GR" sz="2600" dirty="0">
              <a:solidFill>
                <a:schemeClr val="tx1">
                  <a:lumMod val="65000"/>
                  <a:lumOff val="35000"/>
                </a:schemeClr>
              </a:solidFill>
              <a:latin typeface="+mj-lt"/>
            </a:endParaRPr>
          </a:p>
          <a:p>
            <a:pPr marL="0" indent="0" fontAlgn="auto">
              <a:spcAft>
                <a:spcPts val="0"/>
              </a:spcAft>
              <a:buClr>
                <a:schemeClr val="accent3"/>
              </a:buClr>
              <a:buNone/>
              <a:defRPr/>
            </a:pPr>
            <a:r>
              <a:rPr lang="el-GR" sz="2800" b="1" dirty="0">
                <a:solidFill>
                  <a:schemeClr val="tx1">
                    <a:lumMod val="65000"/>
                    <a:lumOff val="35000"/>
                  </a:schemeClr>
                </a:solidFill>
                <a:latin typeface="+mj-lt"/>
              </a:rPr>
              <a:t>ΓΝΩΣΤΟΠΟΙΗΣΕΙΣ / ΕΝΤΥΠΑ / ΟΔΗΓΙΕΣ ΠΟΥ ΑΝΑΡΤΩΝΤΑΙ</a:t>
            </a:r>
            <a:r>
              <a:rPr lang="el-GR" sz="2600" dirty="0">
                <a:solidFill>
                  <a:schemeClr val="tx1">
                    <a:lumMod val="65000"/>
                    <a:lumOff val="35000"/>
                  </a:schemeClr>
                </a:solidFill>
                <a:latin typeface="+mj-lt"/>
              </a:rPr>
              <a:t>:</a:t>
            </a:r>
          </a:p>
          <a:p>
            <a:pPr fontAlgn="auto">
              <a:spcAft>
                <a:spcPts val="0"/>
              </a:spcAft>
              <a:defRPr/>
            </a:pPr>
            <a:r>
              <a:rPr lang="el-GR" sz="2600" dirty="0">
                <a:solidFill>
                  <a:schemeClr val="tx1">
                    <a:lumMod val="65000"/>
                    <a:lumOff val="35000"/>
                  </a:schemeClr>
                </a:solidFill>
                <a:latin typeface="+mj-lt"/>
              </a:rPr>
              <a:t>Γνωστοποίηση με τα ονόματα των Συνδυασμών Κομμάτων και των υποψηφίων</a:t>
            </a:r>
          </a:p>
          <a:p>
            <a:pPr fontAlgn="auto">
              <a:spcAft>
                <a:spcPts val="0"/>
              </a:spcAft>
              <a:defRPr/>
            </a:pPr>
            <a:r>
              <a:rPr lang="el-GR" sz="2600" dirty="0">
                <a:solidFill>
                  <a:schemeClr val="tx1">
                    <a:lumMod val="65000"/>
                    <a:lumOff val="35000"/>
                  </a:schemeClr>
                </a:solidFill>
                <a:latin typeface="+mj-lt"/>
              </a:rPr>
              <a:t>Γνωστοποίηση με την οποία ενημερώνονται οι εκλογείς πού δικαιούνται να ψηφίσουν (Εκλογική Γνωστοποίηση για τη διεξαγωγή ψηφοφορίας)</a:t>
            </a:r>
          </a:p>
          <a:p>
            <a:pPr fontAlgn="auto">
              <a:spcAft>
                <a:spcPts val="0"/>
              </a:spcAft>
              <a:defRPr/>
            </a:pPr>
            <a:r>
              <a:rPr lang="el-GR" sz="2600" dirty="0">
                <a:solidFill>
                  <a:schemeClr val="tx1">
                    <a:lumMod val="65000"/>
                    <a:lumOff val="35000"/>
                  </a:schemeClr>
                </a:solidFill>
                <a:latin typeface="+mj-lt"/>
              </a:rPr>
              <a:t>Οδηγίες για την καθοδήγηση των εκλογέων σχετικά με την ψηφοφορία</a:t>
            </a:r>
          </a:p>
          <a:p>
            <a:pPr fontAlgn="auto">
              <a:spcAft>
                <a:spcPts val="0"/>
              </a:spcAft>
              <a:defRPr/>
            </a:pPr>
            <a:r>
              <a:rPr lang="el-GR" sz="2600" dirty="0">
                <a:solidFill>
                  <a:schemeClr val="tx1">
                    <a:lumMod val="65000"/>
                    <a:lumOff val="35000"/>
                  </a:schemeClr>
                </a:solidFill>
                <a:latin typeface="+mj-lt"/>
              </a:rPr>
              <a:t>Δείγμα ψηφοδελτίων	</a:t>
            </a:r>
          </a:p>
          <a:p>
            <a:pPr fontAlgn="auto">
              <a:spcAft>
                <a:spcPts val="0"/>
              </a:spcAft>
              <a:defRPr/>
            </a:pPr>
            <a:r>
              <a:rPr lang="el-GR" sz="2600" dirty="0">
                <a:solidFill>
                  <a:schemeClr val="tx1">
                    <a:lumMod val="65000"/>
                    <a:lumOff val="35000"/>
                  </a:schemeClr>
                </a:solidFill>
                <a:latin typeface="+mj-lt"/>
              </a:rPr>
              <a:t>Έντυπο «Πού ψηφίζω»</a:t>
            </a:r>
            <a:r>
              <a:rPr lang="el-GR" sz="3000" i="1"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i="1"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21</a:t>
            </a:fld>
            <a:endParaRPr lang="en-US"/>
          </a:p>
        </p:txBody>
      </p:sp>
    </p:spTree>
    <p:extLst>
      <p:ext uri="{BB962C8B-B14F-4D97-AF65-F5344CB8AC3E}">
        <p14:creationId xmlns:p14="http://schemas.microsoft.com/office/powerpoint/2010/main" val="1722207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animEffect transition="in" filter="wipe(down)">
                                      <p:cBhvr>
                                        <p:cTn id="7" dur="500"/>
                                        <p:tgtEl>
                                          <p:spTgt spid="112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9">
                                            <p:txEl>
                                              <p:pRg st="2" end="2"/>
                                            </p:txEl>
                                          </p:spTgt>
                                        </p:tgtEl>
                                        <p:attrNameLst>
                                          <p:attrName>style.visibility</p:attrName>
                                        </p:attrNameLst>
                                      </p:cBhvr>
                                      <p:to>
                                        <p:strVal val="visible"/>
                                      </p:to>
                                    </p:set>
                                    <p:animEffect transition="in" filter="wipe(down)">
                                      <p:cBhvr>
                                        <p:cTn id="12" dur="500"/>
                                        <p:tgtEl>
                                          <p:spTgt spid="11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9">
                                            <p:txEl>
                                              <p:pRg st="3" end="3"/>
                                            </p:txEl>
                                          </p:spTgt>
                                        </p:tgtEl>
                                        <p:attrNameLst>
                                          <p:attrName>style.visibility</p:attrName>
                                        </p:attrNameLst>
                                      </p:cBhvr>
                                      <p:to>
                                        <p:strVal val="visible"/>
                                      </p:to>
                                    </p:set>
                                    <p:animEffect transition="in" filter="wipe(down)">
                                      <p:cBhvr>
                                        <p:cTn id="17" dur="500"/>
                                        <p:tgtEl>
                                          <p:spTgt spid="112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69">
                                            <p:txEl>
                                              <p:pRg st="4" end="4"/>
                                            </p:txEl>
                                          </p:spTgt>
                                        </p:tgtEl>
                                        <p:attrNameLst>
                                          <p:attrName>style.visibility</p:attrName>
                                        </p:attrNameLst>
                                      </p:cBhvr>
                                      <p:to>
                                        <p:strVal val="visible"/>
                                      </p:to>
                                    </p:set>
                                    <p:animEffect transition="in" filter="wipe(down)">
                                      <p:cBhvr>
                                        <p:cTn id="22" dur="500"/>
                                        <p:tgtEl>
                                          <p:spTgt spid="1126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269">
                                            <p:txEl>
                                              <p:pRg st="5" end="5"/>
                                            </p:txEl>
                                          </p:spTgt>
                                        </p:tgtEl>
                                        <p:attrNameLst>
                                          <p:attrName>style.visibility</p:attrName>
                                        </p:attrNameLst>
                                      </p:cBhvr>
                                      <p:to>
                                        <p:strVal val="visible"/>
                                      </p:to>
                                    </p:set>
                                    <p:animEffect transition="in" filter="wipe(down)">
                                      <p:cBhvr>
                                        <p:cTn id="27" dur="500"/>
                                        <p:tgtEl>
                                          <p:spTgt spid="1126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269">
                                            <p:txEl>
                                              <p:pRg st="6" end="6"/>
                                            </p:txEl>
                                          </p:spTgt>
                                        </p:tgtEl>
                                        <p:attrNameLst>
                                          <p:attrName>style.visibility</p:attrName>
                                        </p:attrNameLst>
                                      </p:cBhvr>
                                      <p:to>
                                        <p:strVal val="visible"/>
                                      </p:to>
                                    </p:set>
                                    <p:animEffect transition="in" filter="wipe(down)">
                                      <p:cBhvr>
                                        <p:cTn id="32" dur="500"/>
                                        <p:tgtEl>
                                          <p:spTgt spid="112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66702" y="1948070"/>
            <a:ext cx="11307677" cy="4501072"/>
          </a:xfrm>
        </p:spPr>
        <p:txBody>
          <a:bodyPr rtlCol="0">
            <a:noAutofit/>
          </a:bodyPr>
          <a:lstStyle/>
          <a:p>
            <a:pPr marL="274320" indent="-274320" fontAlgn="auto">
              <a:spcAft>
                <a:spcPts val="0"/>
              </a:spcAft>
              <a:buFont typeface="Arial" pitchFamily="34" charset="0"/>
              <a:buChar char="•"/>
              <a:defRPr/>
            </a:pPr>
            <a:r>
              <a:rPr lang="el-GR" sz="3200" b="1" dirty="0">
                <a:solidFill>
                  <a:schemeClr val="tx1">
                    <a:lumMod val="65000"/>
                    <a:lumOff val="35000"/>
                  </a:schemeClr>
                </a:solidFill>
              </a:rPr>
              <a:t>Μέχρι </a:t>
            </a:r>
            <a:r>
              <a:rPr lang="el-GR" sz="3200" b="1" dirty="0">
                <a:solidFill>
                  <a:schemeClr val="accent1"/>
                </a:solidFill>
                <a:effectLst>
                  <a:outerShdw blurRad="38100" dist="38100" dir="2700000" algn="tl">
                    <a:srgbClr val="000000">
                      <a:alpha val="43137"/>
                    </a:srgbClr>
                  </a:outerShdw>
                </a:effectLst>
              </a:rPr>
              <a:t>06:45</a:t>
            </a:r>
            <a:r>
              <a:rPr lang="el-GR" sz="3200" b="1" dirty="0">
                <a:solidFill>
                  <a:schemeClr val="tx1">
                    <a:lumMod val="65000"/>
                    <a:lumOff val="35000"/>
                  </a:schemeClr>
                </a:solidFill>
              </a:rPr>
              <a:t>: </a:t>
            </a:r>
            <a:r>
              <a:rPr lang="el-GR" sz="2600" dirty="0">
                <a:solidFill>
                  <a:schemeClr val="tx1">
                    <a:lumMod val="65000"/>
                    <a:lumOff val="35000"/>
                  </a:schemeClr>
                </a:solidFill>
              </a:rPr>
              <a:t>	</a:t>
            </a:r>
          </a:p>
          <a:p>
            <a:pPr marL="731520" lvl="1" indent="-274320">
              <a:defRPr/>
            </a:pPr>
            <a:r>
              <a:rPr lang="el-GR" sz="2600" dirty="0">
                <a:solidFill>
                  <a:schemeClr val="tx1">
                    <a:lumMod val="65000"/>
                    <a:lumOff val="35000"/>
                  </a:schemeClr>
                </a:solidFill>
              </a:rPr>
              <a:t>Σφράγισμα </a:t>
            </a:r>
            <a:r>
              <a:rPr lang="el-GR" sz="2600" b="1" dirty="0">
                <a:solidFill>
                  <a:schemeClr val="tx1">
                    <a:lumMod val="65000"/>
                    <a:lumOff val="35000"/>
                  </a:schemeClr>
                </a:solidFill>
              </a:rPr>
              <a:t>ΟΛΩΝ</a:t>
            </a:r>
            <a:r>
              <a:rPr lang="el-GR" sz="2600" dirty="0">
                <a:solidFill>
                  <a:schemeClr val="tx1">
                    <a:lumMod val="65000"/>
                    <a:lumOff val="35000"/>
                  </a:schemeClr>
                </a:solidFill>
              </a:rPr>
              <a:t> των Ψηφοδελτίων με την επίσημη σφραγίδα της Δημοκρατίας. </a:t>
            </a:r>
            <a:r>
              <a:rPr lang="el-GR" sz="2600" b="1" dirty="0">
                <a:solidFill>
                  <a:schemeClr val="accent1"/>
                </a:solidFill>
              </a:rPr>
              <a:t>ΑΝ ΔΕΝ ΣΦΡΑΓΙΣΤΟΥΝ ΕΙΝΑΙ ΟΛΑ ΑΚΥΡΑ!!!</a:t>
            </a:r>
            <a:endParaRPr lang="el-GR" sz="2600" dirty="0">
              <a:solidFill>
                <a:schemeClr val="accent1"/>
              </a:solidFill>
            </a:endParaRPr>
          </a:p>
          <a:p>
            <a:pPr marL="731520" lvl="1" indent="-274320">
              <a:defRPr/>
            </a:pPr>
            <a:r>
              <a:rPr lang="el-GR" sz="2600" dirty="0">
                <a:solidFill>
                  <a:schemeClr val="tx1">
                    <a:lumMod val="65000"/>
                    <a:lumOff val="35000"/>
                  </a:schemeClr>
                </a:solidFill>
              </a:rPr>
              <a:t>Τοποθέτηση των ψηφοδελτίων σε δεσμίδες των 20 για διευκόλυνση στον έλεγχο κατά τη διάρκεια της διαδικασίας της ψηφοφορίας</a:t>
            </a:r>
          </a:p>
          <a:p>
            <a:pPr marL="731520" lvl="1" indent="-274320">
              <a:defRPr/>
            </a:pPr>
            <a:r>
              <a:rPr lang="el-GR" sz="2600" dirty="0">
                <a:solidFill>
                  <a:schemeClr val="tx1">
                    <a:lumMod val="65000"/>
                    <a:lumOff val="35000"/>
                  </a:schemeClr>
                </a:solidFill>
              </a:rPr>
              <a:t>Τοποθέτηση εντός των θαλάμων ψηφοφορίας χαρτονιού και χαρτιού διαστάσεων Α3  (Το χαρτί θα αντικαθίσταται μετά από κάθε εκλογέα)</a:t>
            </a:r>
          </a:p>
          <a:p>
            <a:pPr marL="0" indent="0" fontAlgn="auto">
              <a:spcAft>
                <a:spcPts val="0"/>
              </a:spcAft>
              <a:buClr>
                <a:schemeClr val="accent3"/>
              </a:buClr>
              <a:buNone/>
              <a:defRPr/>
            </a:pPr>
            <a:r>
              <a:rPr lang="el-GR" sz="2600" dirty="0">
                <a:solidFill>
                  <a:schemeClr val="bg1">
                    <a:lumMod val="50000"/>
                  </a:schemeClr>
                </a:solidFill>
              </a:rPr>
              <a:t> </a:t>
            </a:r>
          </a:p>
          <a:p>
            <a:pPr marL="0" indent="0" fontAlgn="auto">
              <a:spcAft>
                <a:spcPts val="0"/>
              </a:spcAft>
              <a:buClr>
                <a:schemeClr val="accent3"/>
              </a:buClr>
              <a:buNone/>
              <a:defRPr/>
            </a:pPr>
            <a:r>
              <a:rPr lang="el-GR" sz="3000" dirty="0">
                <a:solidFill>
                  <a:schemeClr val="tx1">
                    <a:lumMod val="65000"/>
                    <a:lumOff val="35000"/>
                  </a:schemeClr>
                </a:solidFill>
                <a:latin typeface="+mj-lt"/>
              </a:rPr>
              <a:t>				</a:t>
            </a:r>
            <a:r>
              <a:rPr lang="el-GR" sz="3000" i="1"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i="1"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22</a:t>
            </a:fld>
            <a:endParaRPr lang="en-US"/>
          </a:p>
        </p:txBody>
      </p:sp>
    </p:spTree>
    <p:extLst>
      <p:ext uri="{BB962C8B-B14F-4D97-AF65-F5344CB8AC3E}">
        <p14:creationId xmlns:p14="http://schemas.microsoft.com/office/powerpoint/2010/main" val="3300932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9">
                                            <p:txEl>
                                              <p:pRg st="5" end="5"/>
                                            </p:txEl>
                                          </p:spTgt>
                                        </p:tgtEl>
                                        <p:attrNameLst>
                                          <p:attrName>style.visibility</p:attrName>
                                        </p:attrNameLst>
                                      </p:cBhvr>
                                      <p:to>
                                        <p:strVal val="visible"/>
                                      </p:to>
                                    </p:set>
                                    <p:animEffect transition="in" filter="wipe(down)">
                                      <p:cBhvr>
                                        <p:cTn id="7" dur="500"/>
                                        <p:tgtEl>
                                          <p:spTgt spid="1126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9">
                                            <p:txEl>
                                              <p:pRg st="0" end="0"/>
                                            </p:txEl>
                                          </p:spTgt>
                                        </p:tgtEl>
                                        <p:attrNameLst>
                                          <p:attrName>style.visibility</p:attrName>
                                        </p:attrNameLst>
                                      </p:cBhvr>
                                      <p:to>
                                        <p:strVal val="visible"/>
                                      </p:to>
                                    </p:set>
                                    <p:animEffect transition="in" filter="wipe(down)">
                                      <p:cBhvr>
                                        <p:cTn id="12" dur="500"/>
                                        <p:tgtEl>
                                          <p:spTgt spid="112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9">
                                            <p:txEl>
                                              <p:pRg st="1" end="1"/>
                                            </p:txEl>
                                          </p:spTgt>
                                        </p:tgtEl>
                                        <p:attrNameLst>
                                          <p:attrName>style.visibility</p:attrName>
                                        </p:attrNameLst>
                                      </p:cBhvr>
                                      <p:to>
                                        <p:strVal val="visible"/>
                                      </p:to>
                                    </p:set>
                                    <p:animEffect transition="in" filter="wipe(down)">
                                      <p:cBhvr>
                                        <p:cTn id="17" dur="500"/>
                                        <p:tgtEl>
                                          <p:spTgt spid="1126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69">
                                            <p:txEl>
                                              <p:pRg st="2" end="2"/>
                                            </p:txEl>
                                          </p:spTgt>
                                        </p:tgtEl>
                                        <p:attrNameLst>
                                          <p:attrName>style.visibility</p:attrName>
                                        </p:attrNameLst>
                                      </p:cBhvr>
                                      <p:to>
                                        <p:strVal val="visible"/>
                                      </p:to>
                                    </p:set>
                                    <p:animEffect transition="in" filter="wipe(down)">
                                      <p:cBhvr>
                                        <p:cTn id="22" dur="500"/>
                                        <p:tgtEl>
                                          <p:spTgt spid="1126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269">
                                            <p:txEl>
                                              <p:pRg st="3" end="3"/>
                                            </p:txEl>
                                          </p:spTgt>
                                        </p:tgtEl>
                                        <p:attrNameLst>
                                          <p:attrName>style.visibility</p:attrName>
                                        </p:attrNameLst>
                                      </p:cBhvr>
                                      <p:to>
                                        <p:strVal val="visible"/>
                                      </p:to>
                                    </p:set>
                                    <p:animEffect transition="in" filter="wipe(down)">
                                      <p:cBhvr>
                                        <p:cTn id="27" dur="500"/>
                                        <p:tgtEl>
                                          <p:spTgt spid="1126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269">
                                            <p:txEl>
                                              <p:pRg st="4" end="4"/>
                                            </p:txEl>
                                          </p:spTgt>
                                        </p:tgtEl>
                                        <p:attrNameLst>
                                          <p:attrName>style.visibility</p:attrName>
                                        </p:attrNameLst>
                                      </p:cBhvr>
                                      <p:to>
                                        <p:strVal val="visible"/>
                                      </p:to>
                                    </p:set>
                                    <p:animEffect transition="in" filter="wipe(down)">
                                      <p:cBhvr>
                                        <p:cTn id="32"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66702" y="1948070"/>
            <a:ext cx="11925300" cy="4501072"/>
          </a:xfrm>
        </p:spPr>
        <p:txBody>
          <a:bodyPr rtlCol="0">
            <a:noAutofit/>
          </a:bodyPr>
          <a:lstStyle/>
          <a:p>
            <a:pPr marL="274320" indent="-274320" fontAlgn="auto">
              <a:spcAft>
                <a:spcPts val="0"/>
              </a:spcAft>
              <a:buFont typeface="Arial" pitchFamily="34" charset="0"/>
              <a:buChar char="•"/>
              <a:defRPr/>
            </a:pPr>
            <a:r>
              <a:rPr lang="el-GR" sz="3200" b="1" dirty="0">
                <a:solidFill>
                  <a:schemeClr val="accent1"/>
                </a:solidFill>
                <a:effectLst>
                  <a:outerShdw blurRad="38100" dist="38100" dir="2700000" algn="tl">
                    <a:srgbClr val="000000">
                      <a:alpha val="43137"/>
                    </a:srgbClr>
                  </a:outerShdw>
                </a:effectLst>
              </a:rPr>
              <a:t>06:55</a:t>
            </a:r>
            <a:r>
              <a:rPr lang="el-GR" sz="3200" b="1" dirty="0">
                <a:solidFill>
                  <a:schemeClr val="tx1">
                    <a:lumMod val="65000"/>
                    <a:lumOff val="35000"/>
                  </a:schemeClr>
                </a:solidFill>
              </a:rPr>
              <a:t>:</a:t>
            </a:r>
            <a:r>
              <a:rPr lang="el-GR" sz="2600" dirty="0">
                <a:solidFill>
                  <a:schemeClr val="tx1">
                    <a:lumMod val="65000"/>
                    <a:lumOff val="35000"/>
                  </a:schemeClr>
                </a:solidFill>
              </a:rPr>
              <a:t>		</a:t>
            </a:r>
          </a:p>
          <a:p>
            <a:pPr marL="731520" lvl="1" indent="-274320">
              <a:defRPr/>
            </a:pPr>
            <a:r>
              <a:rPr lang="el-GR" sz="2800" b="1" u="sng" dirty="0">
                <a:solidFill>
                  <a:schemeClr val="tx1">
                    <a:lumMod val="65000"/>
                    <a:lumOff val="35000"/>
                  </a:schemeClr>
                </a:solidFill>
              </a:rPr>
              <a:t>Επίδειξη</a:t>
            </a:r>
            <a:r>
              <a:rPr lang="el-GR" sz="2800" dirty="0">
                <a:solidFill>
                  <a:schemeClr val="tx1">
                    <a:lumMod val="65000"/>
                    <a:lumOff val="35000"/>
                  </a:schemeClr>
                </a:solidFill>
              </a:rPr>
              <a:t> κενής κάλπης στους Αντιπροσώπους των Υποψηφίων</a:t>
            </a:r>
          </a:p>
          <a:p>
            <a:pPr marL="731520" lvl="1" indent="-274320">
              <a:defRPr/>
            </a:pPr>
            <a:r>
              <a:rPr lang="el-GR" sz="2800" b="1" u="sng" dirty="0">
                <a:solidFill>
                  <a:schemeClr val="tx1">
                    <a:lumMod val="65000"/>
                    <a:lumOff val="35000"/>
                  </a:schemeClr>
                </a:solidFill>
              </a:rPr>
              <a:t>Σφράγισμα</a:t>
            </a:r>
            <a:r>
              <a:rPr lang="el-GR" sz="2800" dirty="0">
                <a:solidFill>
                  <a:schemeClr val="tx1">
                    <a:lumMod val="65000"/>
                    <a:lumOff val="35000"/>
                  </a:schemeClr>
                </a:solidFill>
              </a:rPr>
              <a:t> της κάλπης </a:t>
            </a:r>
            <a:r>
              <a:rPr lang="el-GR" sz="2800" dirty="0">
                <a:solidFill>
                  <a:schemeClr val="bg1">
                    <a:lumMod val="50000"/>
                  </a:schemeClr>
                </a:solidFill>
              </a:rPr>
              <a:t>(ανεξάρτητα εάν παρευρίσκονται ή όχι οι Αντιπρόσωποι) </a:t>
            </a:r>
          </a:p>
          <a:p>
            <a:pPr marL="731520" lvl="1" indent="-274320">
              <a:defRPr/>
            </a:pPr>
            <a:endParaRPr lang="el-GR" sz="2000" dirty="0">
              <a:solidFill>
                <a:schemeClr val="bg1">
                  <a:lumMod val="50000"/>
                </a:schemeClr>
              </a:solidFill>
            </a:endParaRPr>
          </a:p>
          <a:p>
            <a:pPr>
              <a:defRPr/>
            </a:pPr>
            <a:r>
              <a:rPr lang="el-GR" sz="3200" b="1" dirty="0">
                <a:solidFill>
                  <a:schemeClr val="accent1"/>
                </a:solidFill>
                <a:effectLst>
                  <a:outerShdw blurRad="38100" dist="38100" dir="2700000" algn="tl">
                    <a:srgbClr val="000000">
                      <a:alpha val="43137"/>
                    </a:srgbClr>
                  </a:outerShdw>
                </a:effectLst>
              </a:rPr>
              <a:t>07:00</a:t>
            </a:r>
            <a:r>
              <a:rPr lang="el-GR" sz="3200" b="1" dirty="0">
                <a:solidFill>
                  <a:schemeClr val="tx1">
                    <a:lumMod val="65000"/>
                    <a:lumOff val="35000"/>
                  </a:schemeClr>
                </a:solidFill>
              </a:rPr>
              <a:t>: </a:t>
            </a:r>
          </a:p>
          <a:p>
            <a:pPr lvl="1">
              <a:defRPr/>
            </a:pPr>
            <a:r>
              <a:rPr lang="el-GR" sz="2800" dirty="0">
                <a:solidFill>
                  <a:schemeClr val="tx1">
                    <a:lumMod val="65000"/>
                    <a:lumOff val="35000"/>
                  </a:schemeClr>
                </a:solidFill>
              </a:rPr>
              <a:t>Έναρξη Ψηφοφορίας</a:t>
            </a:r>
          </a:p>
          <a:p>
            <a:pPr marL="0" indent="0" fontAlgn="auto">
              <a:spcAft>
                <a:spcPts val="0"/>
              </a:spcAft>
              <a:buClr>
                <a:schemeClr val="accent3"/>
              </a:buClr>
              <a:buNone/>
              <a:defRPr/>
            </a:pPr>
            <a:r>
              <a:rPr lang="el-GR" sz="3000" dirty="0">
                <a:solidFill>
                  <a:schemeClr val="tx1">
                    <a:lumMod val="65000"/>
                    <a:lumOff val="35000"/>
                  </a:schemeClr>
                </a:solidFill>
                <a:latin typeface="+mj-lt"/>
              </a:rPr>
              <a:t>			</a:t>
            </a:r>
            <a:r>
              <a:rPr lang="el-GR" sz="3000" i="1"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i="1"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p>
          <a:p>
            <a:pPr marL="274320" indent="-274320" fontAlgn="auto">
              <a:spcAft>
                <a:spcPts val="0"/>
              </a:spcAft>
              <a:buClr>
                <a:schemeClr val="accent3"/>
              </a:buClr>
              <a:buFont typeface="Wingdings" pitchFamily="2" charset="2"/>
              <a:buNone/>
              <a:defRPr/>
            </a:pPr>
            <a:r>
              <a:rPr lang="el-GR" sz="2400" dirty="0">
                <a:solidFill>
                  <a:schemeClr val="tx1">
                    <a:lumMod val="65000"/>
                    <a:lumOff val="35000"/>
                  </a:schemeClr>
                </a:solidFill>
                <a:latin typeface="+mj-lt"/>
              </a:rPr>
              <a:t> </a:t>
            </a:r>
            <a:endParaRPr lang="en-US" sz="2400" dirty="0">
              <a:solidFill>
                <a:schemeClr val="tx1">
                  <a:lumMod val="65000"/>
                  <a:lumOff val="35000"/>
                </a:schemeClr>
              </a:solidFill>
              <a:latin typeface="+mj-lt"/>
            </a:endParaRPr>
          </a:p>
        </p:txBody>
      </p:sp>
      <p:pic>
        <p:nvPicPr>
          <p:cNvPr id="45059"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2980" y="376238"/>
            <a:ext cx="823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Ημερα</a:t>
            </a:r>
            <a:r>
              <a:rPr lang="el-GR" sz="4400" b="1" dirty="0">
                <a:solidFill>
                  <a:schemeClr val="tx1">
                    <a:lumMod val="65000"/>
                    <a:lumOff val="35000"/>
                  </a:schemeClr>
                </a:solidFill>
              </a:rPr>
              <a:t> </a:t>
            </a:r>
            <a:r>
              <a:rPr lang="el-GR" sz="4400" b="1" dirty="0" err="1">
                <a:solidFill>
                  <a:schemeClr val="tx1">
                    <a:lumMod val="65000"/>
                    <a:lumOff val="35000"/>
                  </a:schemeClr>
                </a:solidFill>
              </a:rPr>
              <a:t>εκλογων</a:t>
            </a:r>
            <a:r>
              <a:rPr lang="en-GB" sz="1600" b="1" dirty="0">
                <a:solidFill>
                  <a:schemeClr val="tx1">
                    <a:lumMod val="65000"/>
                    <a:lumOff val="35000"/>
                  </a:schemeClr>
                </a:solidFill>
              </a:rPr>
              <a:t/>
            </a:r>
            <a:br>
              <a:rPr lang="en-GB" sz="1600" b="1" dirty="0">
                <a:solidFill>
                  <a:schemeClr val="tx1">
                    <a:lumMod val="65000"/>
                    <a:lumOff val="35000"/>
                  </a:schemeClr>
                </a:solidFill>
              </a:rPr>
            </a:b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5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23</a:t>
            </a:fld>
            <a:endParaRPr lang="en-US"/>
          </a:p>
        </p:txBody>
      </p:sp>
    </p:spTree>
    <p:extLst>
      <p:ext uri="{BB962C8B-B14F-4D97-AF65-F5344CB8AC3E}">
        <p14:creationId xmlns:p14="http://schemas.microsoft.com/office/powerpoint/2010/main" val="19780052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9">
                                            <p:txEl>
                                              <p:pRg st="4" end="4"/>
                                            </p:txEl>
                                          </p:spTgt>
                                        </p:tgtEl>
                                        <p:attrNameLst>
                                          <p:attrName>style.visibility</p:attrName>
                                        </p:attrNameLst>
                                      </p:cBhvr>
                                      <p:to>
                                        <p:strVal val="visible"/>
                                      </p:to>
                                    </p:set>
                                    <p:animEffect transition="in" filter="wipe(down)">
                                      <p:cBhvr>
                                        <p:cTn id="7" dur="500"/>
                                        <p:tgtEl>
                                          <p:spTgt spid="1126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9">
                                            <p:txEl>
                                              <p:pRg st="5" end="5"/>
                                            </p:txEl>
                                          </p:spTgt>
                                        </p:tgtEl>
                                        <p:attrNameLst>
                                          <p:attrName>style.visibility</p:attrName>
                                        </p:attrNameLst>
                                      </p:cBhvr>
                                      <p:to>
                                        <p:strVal val="visible"/>
                                      </p:to>
                                    </p:set>
                                    <p:animEffect transition="in" filter="wipe(down)">
                                      <p:cBhvr>
                                        <p:cTn id="12" dur="500"/>
                                        <p:tgtEl>
                                          <p:spTgt spid="1126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9">
                                            <p:txEl>
                                              <p:pRg st="6" end="6"/>
                                            </p:txEl>
                                          </p:spTgt>
                                        </p:tgtEl>
                                        <p:attrNameLst>
                                          <p:attrName>style.visibility</p:attrName>
                                        </p:attrNameLst>
                                      </p:cBhvr>
                                      <p:to>
                                        <p:strVal val="visible"/>
                                      </p:to>
                                    </p:set>
                                    <p:animEffect transition="in" filter="wipe(down)">
                                      <p:cBhvr>
                                        <p:cTn id="17" dur="500"/>
                                        <p:tgtEl>
                                          <p:spTgt spid="1126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69">
                                            <p:txEl>
                                              <p:pRg st="0" end="0"/>
                                            </p:txEl>
                                          </p:spTgt>
                                        </p:tgtEl>
                                        <p:attrNameLst>
                                          <p:attrName>style.visibility</p:attrName>
                                        </p:attrNameLst>
                                      </p:cBhvr>
                                      <p:to>
                                        <p:strVal val="visible"/>
                                      </p:to>
                                    </p:set>
                                    <p:animEffect transition="in" filter="wipe(down)">
                                      <p:cBhvr>
                                        <p:cTn id="22" dur="500"/>
                                        <p:tgtEl>
                                          <p:spTgt spid="1126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269">
                                            <p:txEl>
                                              <p:pRg st="1" end="1"/>
                                            </p:txEl>
                                          </p:spTgt>
                                        </p:tgtEl>
                                        <p:attrNameLst>
                                          <p:attrName>style.visibility</p:attrName>
                                        </p:attrNameLst>
                                      </p:cBhvr>
                                      <p:to>
                                        <p:strVal val="visible"/>
                                      </p:to>
                                    </p:set>
                                    <p:animEffect transition="in" filter="wipe(down)">
                                      <p:cBhvr>
                                        <p:cTn id="27" dur="500"/>
                                        <p:tgtEl>
                                          <p:spTgt spid="1126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269">
                                            <p:txEl>
                                              <p:pRg st="2" end="2"/>
                                            </p:txEl>
                                          </p:spTgt>
                                        </p:tgtEl>
                                        <p:attrNameLst>
                                          <p:attrName>style.visibility</p:attrName>
                                        </p:attrNameLst>
                                      </p:cBhvr>
                                      <p:to>
                                        <p:strVal val="visible"/>
                                      </p:to>
                                    </p:set>
                                    <p:animEffect transition="in" filter="wipe(down)">
                                      <p:cBhvr>
                                        <p:cTn id="32" dur="500"/>
                                        <p:tgtEl>
                                          <p:spTgt spid="112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3314" y="2438165"/>
            <a:ext cx="3171517" cy="3160486"/>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603979" y="90232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5400" b="1" dirty="0">
                <a:solidFill>
                  <a:schemeClr val="tx1">
                    <a:lumMod val="65000"/>
                    <a:lumOff val="35000"/>
                  </a:schemeClr>
                </a:solidFill>
              </a:rPr>
              <a:t>ΨΗΦΟΦΟΡΙΑ</a:t>
            </a:r>
            <a:endParaRPr lang="en-US" sz="6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24</a:t>
            </a:fld>
            <a:endParaRPr lang="en-US"/>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36049" y="1963713"/>
            <a:ext cx="9763775" cy="4207749"/>
          </a:xfrm>
          <a:prstGeom prst="rect">
            <a:avLst/>
          </a:prstGeom>
        </p:spPr>
      </p:pic>
      <p:sp>
        <p:nvSpPr>
          <p:cNvPr id="3" name="Rectangle 2"/>
          <p:cNvSpPr/>
          <p:nvPr/>
        </p:nvSpPr>
        <p:spPr>
          <a:xfrm>
            <a:off x="7605550" y="5588001"/>
            <a:ext cx="2024742" cy="377371"/>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a:solidFill>
                  <a:srgbClr val="FF993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Πορτοκαλί</a:t>
            </a:r>
            <a:endParaRPr lang="en-GB" sz="2800" dirty="0">
              <a:solidFill>
                <a:srgbClr val="FF993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4854" y="421106"/>
            <a:ext cx="884522" cy="881445"/>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603979" y="711199"/>
            <a:ext cx="9603275" cy="12113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 </a:t>
            </a:r>
          </a:p>
          <a:p>
            <a:pPr algn="ctr" fontAlgn="auto">
              <a:spcAft>
                <a:spcPts val="0"/>
              </a:spcAft>
              <a:defRPr/>
            </a:pPr>
            <a:r>
              <a:rPr lang="el-GR" sz="2600" b="1" dirty="0">
                <a:solidFill>
                  <a:schemeClr val="tx1">
                    <a:lumMod val="65000"/>
                    <a:lumOff val="35000"/>
                  </a:schemeClr>
                </a:solidFill>
              </a:rPr>
              <a:t>ΧΡΩΜΑΤΑ ΨΗΦΟΔΕΛΤΙΩΝ</a:t>
            </a:r>
            <a:endParaRPr lang="en-GB" sz="2600" b="1" dirty="0">
              <a:solidFill>
                <a:schemeClr val="tx1">
                  <a:lumMod val="65000"/>
                  <a:lumOff val="35000"/>
                </a:schemeClr>
              </a:solidFill>
            </a:endParaRPr>
          </a:p>
          <a:p>
            <a:pPr algn="ctr" fontAlgn="auto">
              <a:spcAft>
                <a:spcPts val="0"/>
              </a:spcAft>
              <a:defRPr/>
            </a:pPr>
            <a:endParaRPr lang="en-US" sz="5400" b="1" kern="0" cap="none" dirty="0">
              <a:solidFill>
                <a:prstClr val="black">
                  <a:lumMod val="65000"/>
                  <a:lumOff val="35000"/>
                </a:prstClr>
              </a:solidFill>
              <a:latin typeface="Corbel"/>
            </a:endParaRPr>
          </a:p>
        </p:txBody>
      </p:sp>
      <p:sp>
        <p:nvSpPr>
          <p:cNvPr id="9" name="Slide Number Placeholder 8"/>
          <p:cNvSpPr>
            <a:spLocks noGrp="1"/>
          </p:cNvSpPr>
          <p:nvPr>
            <p:ph type="sldNum" sz="quarter" idx="12"/>
          </p:nvPr>
        </p:nvSpPr>
        <p:spPr/>
        <p:txBody>
          <a:bodyPr/>
          <a:lstStyle/>
          <a:p>
            <a:pPr>
              <a:defRPr/>
            </a:pPr>
            <a:fld id="{167FFD2E-6AD8-4014-8A90-D61218B33E05}" type="slidenum">
              <a:rPr lang="en-US" smtClean="0"/>
              <a:pPr>
                <a:defRPr/>
              </a:pPr>
              <a:t>25</a:t>
            </a:fld>
            <a:endParaRPr lang="en-US"/>
          </a:p>
        </p:txBody>
      </p:sp>
      <p:sp>
        <p:nvSpPr>
          <p:cNvPr id="8" name="Rectangle 7"/>
          <p:cNvSpPr/>
          <p:nvPr/>
        </p:nvSpPr>
        <p:spPr>
          <a:xfrm>
            <a:off x="8991669" y="3229428"/>
            <a:ext cx="2024742" cy="3773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5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(Καναρινί)</a:t>
            </a:r>
            <a:endParaRPr lang="en-GB" sz="25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635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4854" y="421106"/>
            <a:ext cx="884522" cy="881445"/>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603979" y="806791"/>
            <a:ext cx="9603275" cy="104923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800" b="1" dirty="0">
                <a:solidFill>
                  <a:schemeClr val="tx1">
                    <a:lumMod val="65000"/>
                    <a:lumOff val="35000"/>
                  </a:schemeClr>
                </a:solidFill>
              </a:rPr>
              <a:t>ΨΗΦΟΦΟΡΙΑ</a:t>
            </a:r>
            <a:r>
              <a:rPr lang="el-GR" sz="4400" b="1" dirty="0">
                <a:solidFill>
                  <a:schemeClr val="tx1">
                    <a:lumMod val="65000"/>
                    <a:lumOff val="35000"/>
                  </a:schemeClr>
                </a:solidFill>
              </a:rPr>
              <a:t> </a:t>
            </a:r>
          </a:p>
          <a:p>
            <a:pPr algn="ctr" fontAlgn="auto">
              <a:spcAft>
                <a:spcPts val="0"/>
              </a:spcAft>
              <a:defRPr/>
            </a:pPr>
            <a:r>
              <a:rPr lang="el-GR" sz="2800" b="1" dirty="0">
                <a:solidFill>
                  <a:schemeClr val="tx1">
                    <a:lumMod val="65000"/>
                    <a:lumOff val="35000"/>
                  </a:schemeClr>
                </a:solidFill>
              </a:rPr>
              <a:t>ΣΤΑΥΡΟΙ ΠΡΟΤΙΜΗΣΗΣ</a:t>
            </a:r>
            <a:r>
              <a:rPr lang="el-GR" sz="4400" b="1" dirty="0">
                <a:solidFill>
                  <a:schemeClr val="tx1">
                    <a:lumMod val="65000"/>
                    <a:lumOff val="35000"/>
                  </a:schemeClr>
                </a:solidFill>
              </a:rPr>
              <a:t> </a:t>
            </a:r>
            <a:endParaRPr lang="en-US" sz="5400" b="1" kern="0" cap="none" dirty="0">
              <a:solidFill>
                <a:prstClr val="black">
                  <a:lumMod val="65000"/>
                  <a:lumOff val="35000"/>
                </a:prstClr>
              </a:solidFill>
              <a:latin typeface="Corbel"/>
            </a:endParaRPr>
          </a:p>
        </p:txBody>
      </p:sp>
      <p:pic>
        <p:nvPicPr>
          <p:cNvPr id="8" name="Content Placeholder 5"/>
          <p:cNvPicPr>
            <a:picLocks noGrp="1" noChangeAspect="1"/>
          </p:cNvPicPr>
          <p:nvPr>
            <p:ph idx="1"/>
          </p:nvPr>
        </p:nvPicPr>
        <p:blipFill>
          <a:blip r:embed="rId3"/>
          <a:stretch>
            <a:fillRect/>
          </a:stretch>
        </p:blipFill>
        <p:spPr>
          <a:xfrm>
            <a:off x="1256310" y="1959429"/>
            <a:ext cx="9977880" cy="4151086"/>
          </a:xfrm>
          <a:prstGeom prst="rect">
            <a:avLst/>
          </a:prstGeom>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26</a:t>
            </a:fld>
            <a:endParaRPr lang="en-US"/>
          </a:p>
        </p:txBody>
      </p:sp>
    </p:spTree>
    <p:extLst>
      <p:ext uri="{BB962C8B-B14F-4D97-AF65-F5344CB8AC3E}">
        <p14:creationId xmlns:p14="http://schemas.microsoft.com/office/powerpoint/2010/main" val="1705914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565010" y="1847484"/>
            <a:ext cx="11323639" cy="4867217"/>
          </a:xfrm>
        </p:spPr>
        <p:txBody>
          <a:bodyPr rtlCol="0">
            <a:noAutofit/>
          </a:bodyPr>
          <a:lstStyle/>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Έναρξη: </a:t>
            </a:r>
            <a:r>
              <a:rPr lang="el-GR" sz="3200" b="1" dirty="0">
                <a:solidFill>
                  <a:schemeClr val="accent1"/>
                </a:solidFill>
                <a:effectLst>
                  <a:outerShdw blurRad="38100" dist="38100" dir="2700000" algn="tl">
                    <a:srgbClr val="000000">
                      <a:alpha val="43137"/>
                    </a:srgbClr>
                  </a:outerShdw>
                </a:effectLst>
                <a:latin typeface="+mj-lt"/>
              </a:rPr>
              <a:t>07:00</a:t>
            </a:r>
          </a:p>
          <a:p>
            <a:pPr marL="274320" lvl="1" indent="-274320">
              <a:spcBef>
                <a:spcPts val="1000"/>
              </a:spcBef>
              <a:defRPr/>
            </a:pPr>
            <a:r>
              <a:rPr lang="el-GR" sz="3000" dirty="0">
                <a:solidFill>
                  <a:schemeClr val="tx1">
                    <a:lumMod val="65000"/>
                    <a:lumOff val="35000"/>
                  </a:schemeClr>
                </a:solidFill>
                <a:latin typeface="+mj-lt"/>
              </a:rPr>
              <a:t>Άμεση ενημέρωση του Εφόρου για την ομαλή έναρξη της ψηφοφορίας</a:t>
            </a:r>
            <a:r>
              <a:rPr lang="el-GR" sz="3000" dirty="0">
                <a:solidFill>
                  <a:schemeClr val="tx1">
                    <a:lumMod val="65000"/>
                    <a:lumOff val="35000"/>
                  </a:schemeClr>
                </a:solidFill>
              </a:rPr>
              <a:t>: </a:t>
            </a:r>
          </a:p>
          <a:p>
            <a:pPr marL="731520" lvl="2" indent="-274320">
              <a:spcBef>
                <a:spcPts val="1000"/>
              </a:spcBef>
              <a:defRPr/>
            </a:pPr>
            <a:r>
              <a:rPr lang="el-GR" sz="2800" dirty="0">
                <a:solidFill>
                  <a:schemeClr val="tx1">
                    <a:lumMod val="65000"/>
                    <a:lumOff val="35000"/>
                  </a:schemeClr>
                </a:solidFill>
              </a:rPr>
              <a:t>Αποστολή </a:t>
            </a:r>
            <a:r>
              <a:rPr lang="en-GB" sz="2800" dirty="0">
                <a:solidFill>
                  <a:schemeClr val="tx1">
                    <a:lumMod val="65000"/>
                    <a:lumOff val="35000"/>
                  </a:schemeClr>
                </a:solidFill>
              </a:rPr>
              <a:t>sms </a:t>
            </a:r>
            <a:r>
              <a:rPr lang="el-GR" sz="2800" dirty="0">
                <a:solidFill>
                  <a:schemeClr val="tx1">
                    <a:lumMod val="65000"/>
                    <a:lumOff val="35000"/>
                  </a:schemeClr>
                </a:solidFill>
              </a:rPr>
              <a:t>στο </a:t>
            </a:r>
            <a:r>
              <a:rPr lang="el-GR" sz="3600" b="1" u="sng" dirty="0">
                <a:solidFill>
                  <a:schemeClr val="accent1"/>
                </a:solidFill>
              </a:rPr>
              <a:t>96 700065</a:t>
            </a:r>
            <a:r>
              <a:rPr lang="el-GR" sz="3600" dirty="0">
                <a:solidFill>
                  <a:schemeClr val="accent1"/>
                </a:solidFill>
              </a:rPr>
              <a:t> </a:t>
            </a:r>
            <a:r>
              <a:rPr lang="el-GR" sz="2800" dirty="0">
                <a:solidFill>
                  <a:schemeClr val="tx1">
                    <a:lumMod val="65000"/>
                    <a:lumOff val="35000"/>
                  </a:schemeClr>
                </a:solidFill>
              </a:rPr>
              <a:t>- </a:t>
            </a:r>
            <a:r>
              <a:rPr lang="el-GR" sz="2800" b="1" dirty="0">
                <a:solidFill>
                  <a:schemeClr val="tx1">
                    <a:lumMod val="65000"/>
                    <a:lumOff val="35000"/>
                  </a:schemeClr>
                </a:solidFill>
              </a:rPr>
              <a:t>ΜΟΝΟ</a:t>
            </a:r>
            <a:r>
              <a:rPr lang="el-GR" sz="2800" dirty="0">
                <a:solidFill>
                  <a:schemeClr val="tx1">
                    <a:lumMod val="65000"/>
                    <a:lumOff val="35000"/>
                  </a:schemeClr>
                </a:solidFill>
              </a:rPr>
              <a:t> τη λέξη </a:t>
            </a:r>
            <a:r>
              <a:rPr lang="el-GR" sz="2800" b="1" dirty="0">
                <a:solidFill>
                  <a:schemeClr val="tx1">
                    <a:lumMod val="65000"/>
                    <a:lumOff val="35000"/>
                  </a:schemeClr>
                </a:solidFill>
              </a:rPr>
              <a:t>«</a:t>
            </a:r>
            <a:r>
              <a:rPr lang="el-GR" sz="3200" b="1" dirty="0">
                <a:solidFill>
                  <a:schemeClr val="accent1"/>
                </a:solidFill>
              </a:rPr>
              <a:t>ΟΚ</a:t>
            </a:r>
            <a:r>
              <a:rPr lang="el-GR" sz="2800" b="1" dirty="0">
                <a:solidFill>
                  <a:schemeClr val="tx1">
                    <a:lumMod val="65000"/>
                    <a:lumOff val="35000"/>
                  </a:schemeClr>
                </a:solidFill>
              </a:rPr>
              <a:t>»</a:t>
            </a:r>
          </a:p>
          <a:p>
            <a:pPr marL="731520" lvl="2" indent="-274320">
              <a:spcBef>
                <a:spcPts val="1000"/>
              </a:spcBef>
              <a:defRPr/>
            </a:pPr>
            <a:r>
              <a:rPr lang="el-GR" sz="2800" dirty="0">
                <a:solidFill>
                  <a:schemeClr val="tx1">
                    <a:lumMod val="65000"/>
                    <a:lumOff val="35000"/>
                  </a:schemeClr>
                </a:solidFill>
              </a:rPr>
              <a:t>Μέσω </a:t>
            </a:r>
            <a:r>
              <a:rPr lang="el-GR" sz="2800" u="sng" dirty="0">
                <a:solidFill>
                  <a:schemeClr val="tx1">
                    <a:lumMod val="65000"/>
                    <a:lumOff val="35000"/>
                  </a:schemeClr>
                </a:solidFill>
              </a:rPr>
              <a:t>του κινητού τηλεφώνου του Προεδρεύοντα</a:t>
            </a:r>
            <a:r>
              <a:rPr lang="el-GR" sz="2800" dirty="0">
                <a:solidFill>
                  <a:schemeClr val="tx1">
                    <a:lumMod val="65000"/>
                    <a:lumOff val="35000"/>
                  </a:schemeClr>
                </a:solidFill>
              </a:rPr>
              <a:t> </a:t>
            </a:r>
          </a:p>
          <a:p>
            <a:pPr marL="0" lvl="1" indent="0">
              <a:spcBef>
                <a:spcPts val="1000"/>
              </a:spcBef>
              <a:buClr>
                <a:schemeClr val="accent3"/>
              </a:buClr>
              <a:buNone/>
              <a:defRPr/>
            </a:pPr>
            <a:r>
              <a:rPr lang="el-GR" sz="2800" dirty="0">
                <a:solidFill>
                  <a:schemeClr val="tx1">
                    <a:lumMod val="65000"/>
                    <a:lumOff val="35000"/>
                  </a:schemeClr>
                </a:solidFill>
              </a:rPr>
              <a:t>	(αυτό που δηλώθηκε στην αίτηση για στελέχωση)</a:t>
            </a:r>
            <a:endParaRPr lang="el-GR" sz="2800" b="1" u="sng" dirty="0">
              <a:solidFill>
                <a:schemeClr val="tx1">
                  <a:lumMod val="65000"/>
                  <a:lumOff val="35000"/>
                </a:schemeClr>
              </a:solidFill>
              <a:latin typeface="+mj-lt"/>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1603979" y="793143"/>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000" b="1" dirty="0">
                <a:solidFill>
                  <a:schemeClr val="tx1">
                    <a:lumMod val="65000"/>
                    <a:lumOff val="35000"/>
                  </a:schemeClr>
                </a:solidFill>
              </a:rPr>
              <a:t>(</a:t>
            </a:r>
            <a:r>
              <a:rPr lang="el-GR" sz="2000" b="1" dirty="0" err="1">
                <a:solidFill>
                  <a:schemeClr val="tx1">
                    <a:lumMod val="65000"/>
                    <a:lumOff val="35000"/>
                  </a:schemeClr>
                </a:solidFill>
              </a:rPr>
              <a:t>Συνεχεια</a:t>
            </a:r>
            <a:r>
              <a:rPr lang="el-GR" sz="2000" b="1" dirty="0">
                <a:solidFill>
                  <a:schemeClr val="tx1">
                    <a:lumMod val="65000"/>
                    <a:lumOff val="35000"/>
                  </a:schemeClr>
                </a:solidFill>
              </a:rPr>
              <a:t>)</a:t>
            </a:r>
            <a:endParaRPr lang="en-US" sz="20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27</a:t>
            </a:fld>
            <a:endParaRPr lang="en-US"/>
          </a:p>
        </p:txBody>
      </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565010" y="1847484"/>
            <a:ext cx="11431372" cy="4495259"/>
          </a:xfrm>
        </p:spPr>
        <p:txBody>
          <a:bodyPr rtlCol="0">
            <a:noAutofit/>
          </a:bodyPr>
          <a:lstStyle/>
          <a:p>
            <a:pPr marL="274320" indent="-274320">
              <a:defRPr/>
            </a:pPr>
            <a:r>
              <a:rPr lang="el-GR" sz="2800" b="1" dirty="0">
                <a:solidFill>
                  <a:schemeClr val="tx1">
                    <a:lumMod val="65000"/>
                    <a:lumOff val="35000"/>
                  </a:schemeClr>
                </a:solidFill>
              </a:rPr>
              <a:t>Μέχρι </a:t>
            </a:r>
            <a:r>
              <a:rPr lang="el-GR" sz="3200" b="1" dirty="0">
                <a:solidFill>
                  <a:schemeClr val="accent1"/>
                </a:solidFill>
                <a:effectLst>
                  <a:outerShdw blurRad="38100" dist="38100" dir="2700000" algn="tl">
                    <a:srgbClr val="000000">
                      <a:alpha val="43137"/>
                    </a:srgbClr>
                  </a:outerShdw>
                </a:effectLst>
              </a:rPr>
              <a:t>09:00</a:t>
            </a:r>
            <a:r>
              <a:rPr lang="el-GR" sz="2800" dirty="0">
                <a:solidFill>
                  <a:schemeClr val="tx1">
                    <a:lumMod val="65000"/>
                    <a:lumOff val="35000"/>
                  </a:schemeClr>
                </a:solidFill>
              </a:rPr>
              <a:t>:  Δοκιμαστική αποστολή τηλεομοιότυπου (</a:t>
            </a:r>
            <a:r>
              <a:rPr lang="en-US" sz="2800" dirty="0">
                <a:solidFill>
                  <a:schemeClr val="tx1">
                    <a:lumMod val="65000"/>
                    <a:lumOff val="35000"/>
                  </a:schemeClr>
                </a:solidFill>
              </a:rPr>
              <a:t>fa</a:t>
            </a:r>
            <a:r>
              <a:rPr lang="en-GB" sz="2800" dirty="0">
                <a:solidFill>
                  <a:schemeClr val="tx1">
                    <a:lumMod val="65000"/>
                    <a:lumOff val="35000"/>
                  </a:schemeClr>
                </a:solidFill>
              </a:rPr>
              <a:t>x) </a:t>
            </a:r>
            <a:r>
              <a:rPr lang="el-GR" sz="2800" dirty="0">
                <a:solidFill>
                  <a:schemeClr val="tx1">
                    <a:lumMod val="65000"/>
                    <a:lumOff val="35000"/>
                  </a:schemeClr>
                </a:solidFill>
              </a:rPr>
              <a:t>στον Έφορο </a:t>
            </a:r>
          </a:p>
          <a:p>
            <a:pPr marL="0" indent="0" algn="ctr">
              <a:buNone/>
              <a:defRPr/>
            </a:pPr>
            <a:endParaRPr lang="el-GR" sz="2800" b="1" dirty="0">
              <a:solidFill>
                <a:schemeClr val="accent2">
                  <a:lumMod val="75000"/>
                </a:schemeClr>
              </a:solidFill>
            </a:endParaRPr>
          </a:p>
          <a:p>
            <a:pPr marL="0" indent="0" algn="ctr">
              <a:buNone/>
              <a:defRPr/>
            </a:pPr>
            <a:r>
              <a:rPr lang="el-GR" sz="4000" b="1" dirty="0">
                <a:solidFill>
                  <a:schemeClr val="accent1"/>
                </a:solidFill>
              </a:rPr>
              <a:t>22 504600</a:t>
            </a:r>
            <a:endParaRPr lang="el-GR" sz="3200" b="1" dirty="0">
              <a:solidFill>
                <a:schemeClr val="accent1"/>
              </a:solidFill>
            </a:endParaRPr>
          </a:p>
          <a:p>
            <a:pPr marL="0" indent="0">
              <a:buNone/>
              <a:defRPr/>
            </a:pPr>
            <a:endParaRPr lang="el-GR" sz="2800" b="1" dirty="0">
              <a:solidFill>
                <a:schemeClr val="accent1"/>
              </a:solidFill>
            </a:endParaRPr>
          </a:p>
          <a:p>
            <a:pPr marL="0" indent="0" algn="ctr">
              <a:buNone/>
              <a:defRPr/>
            </a:pPr>
            <a:r>
              <a:rPr lang="el-GR" sz="2800" b="1" dirty="0">
                <a:solidFill>
                  <a:schemeClr val="accent1"/>
                </a:solidFill>
              </a:rPr>
              <a:t>ΠΡΟΣΟΧΗ ΣΤΟΝ ΤΡΟΠΟ ΠΟΥ ΘΑ ΣΤΑΛΕΙ ΤΟ </a:t>
            </a:r>
            <a:r>
              <a:rPr lang="en-GB" sz="2800" b="1" dirty="0">
                <a:solidFill>
                  <a:schemeClr val="accent1"/>
                </a:solidFill>
              </a:rPr>
              <a:t>FAX</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1603979" y="793143"/>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000" b="1" dirty="0">
                <a:solidFill>
                  <a:schemeClr val="tx1">
                    <a:lumMod val="65000"/>
                    <a:lumOff val="35000"/>
                  </a:schemeClr>
                </a:solidFill>
              </a:rPr>
              <a:t>(</a:t>
            </a:r>
            <a:r>
              <a:rPr lang="el-GR" sz="2000" b="1" dirty="0" err="1">
                <a:solidFill>
                  <a:schemeClr val="tx1">
                    <a:lumMod val="65000"/>
                    <a:lumOff val="35000"/>
                  </a:schemeClr>
                </a:solidFill>
              </a:rPr>
              <a:t>Συνεχεια</a:t>
            </a:r>
            <a:r>
              <a:rPr lang="el-GR" sz="2000" b="1" dirty="0">
                <a:solidFill>
                  <a:schemeClr val="tx1">
                    <a:lumMod val="65000"/>
                    <a:lumOff val="35000"/>
                  </a:schemeClr>
                </a:solidFill>
              </a:rPr>
              <a:t>)</a:t>
            </a:r>
            <a:endParaRPr lang="en-US" sz="20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28</a:t>
            </a:fld>
            <a:endParaRPr lang="en-US"/>
          </a:p>
        </p:txBody>
      </p:sp>
    </p:spTree>
    <p:extLst>
      <p:ext uri="{BB962C8B-B14F-4D97-AF65-F5344CB8AC3E}">
        <p14:creationId xmlns:p14="http://schemas.microsoft.com/office/powerpoint/2010/main" val="113878307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29</a:t>
            </a:fld>
            <a:endParaRPr lang="en-US"/>
          </a:p>
        </p:txBody>
      </p:sp>
      <p:pic>
        <p:nvPicPr>
          <p:cNvPr id="2" name="Picture 1"/>
          <p:cNvPicPr>
            <a:picLocks noChangeAspect="1"/>
          </p:cNvPicPr>
          <p:nvPr/>
        </p:nvPicPr>
        <p:blipFill rotWithShape="1">
          <a:blip r:embed="rId2"/>
          <a:srcRect l="25459" t="18006" r="44645" b="7391"/>
          <a:stretch/>
        </p:blipFill>
        <p:spPr>
          <a:xfrm>
            <a:off x="1291079" y="0"/>
            <a:ext cx="4888148" cy="6858000"/>
          </a:xfrm>
          <a:prstGeom prst="rect">
            <a:avLst/>
          </a:prstGeom>
        </p:spPr>
      </p:pic>
      <p:sp>
        <p:nvSpPr>
          <p:cNvPr id="7" name="Rectangle 6"/>
          <p:cNvSpPr/>
          <p:nvPr/>
        </p:nvSpPr>
        <p:spPr>
          <a:xfrm rot="20073193">
            <a:off x="-95666" y="3285900"/>
            <a:ext cx="2713574" cy="707886"/>
          </a:xfrm>
          <a:prstGeom prst="rect">
            <a:avLst/>
          </a:prstGeom>
          <a:noFill/>
        </p:spPr>
        <p:txBody>
          <a:bodyPr wrap="square" lIns="91440" tIns="45720" rIns="91440" bIns="45720">
            <a:spAutoFit/>
          </a:bodyPr>
          <a:lstStyle/>
          <a:p>
            <a:pPr algn="ctr"/>
            <a:r>
              <a:rPr lang="el-GR" sz="4000" b="0" cap="none" spc="0" dirty="0">
                <a:ln w="0"/>
                <a:solidFill>
                  <a:schemeClr val="accent1"/>
                </a:solidFill>
                <a:effectLst>
                  <a:outerShdw blurRad="38100" dist="25400" dir="5400000" algn="ctr" rotWithShape="0">
                    <a:srgbClr val="6E747A">
                      <a:alpha val="43000"/>
                    </a:srgbClr>
                  </a:outerShdw>
                </a:effectLst>
              </a:rPr>
              <a:t>Μπροσ</a:t>
            </a:r>
            <a:r>
              <a:rPr lang="el-GR" sz="4000" dirty="0">
                <a:ln w="0"/>
                <a:solidFill>
                  <a:schemeClr val="accent1"/>
                </a:solidFill>
                <a:effectLst>
                  <a:outerShdw blurRad="38100" dist="25400" dir="5400000" algn="ctr" rotWithShape="0">
                    <a:srgbClr val="6E747A">
                      <a:alpha val="43000"/>
                    </a:srgbClr>
                  </a:outerShdw>
                </a:effectLst>
              </a:rPr>
              <a:t>τά</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pic>
        <p:nvPicPr>
          <p:cNvPr id="9" name="Picture 8"/>
          <p:cNvPicPr>
            <a:picLocks noChangeAspect="1"/>
          </p:cNvPicPr>
          <p:nvPr/>
        </p:nvPicPr>
        <p:blipFill rotWithShape="1">
          <a:blip r:embed="rId3"/>
          <a:srcRect l="25570" t="17014" r="43976" b="6399"/>
          <a:stretch/>
        </p:blipFill>
        <p:spPr>
          <a:xfrm>
            <a:off x="6411454" y="0"/>
            <a:ext cx="4850347" cy="6858000"/>
          </a:xfrm>
          <a:prstGeom prst="rect">
            <a:avLst/>
          </a:prstGeom>
        </p:spPr>
      </p:pic>
      <p:sp>
        <p:nvSpPr>
          <p:cNvPr id="10" name="Rectangle 9"/>
          <p:cNvSpPr/>
          <p:nvPr/>
        </p:nvSpPr>
        <p:spPr>
          <a:xfrm rot="20073193">
            <a:off x="9868397" y="3278644"/>
            <a:ext cx="2713574" cy="707886"/>
          </a:xfrm>
          <a:prstGeom prst="rect">
            <a:avLst/>
          </a:prstGeom>
          <a:noFill/>
        </p:spPr>
        <p:txBody>
          <a:bodyPr wrap="square" lIns="91440" tIns="45720" rIns="91440" bIns="45720">
            <a:spAutoFit/>
          </a:bodyPr>
          <a:lstStyle/>
          <a:p>
            <a:pPr algn="ctr"/>
            <a:r>
              <a:rPr lang="el-GR" sz="4000" b="0" cap="none" spc="0" dirty="0">
                <a:ln w="0"/>
                <a:solidFill>
                  <a:schemeClr val="accent1"/>
                </a:solidFill>
                <a:effectLst>
                  <a:outerShdw blurRad="38100" dist="25400" dir="5400000" algn="ctr" rotWithShape="0">
                    <a:srgbClr val="6E747A">
                      <a:alpha val="43000"/>
                    </a:srgbClr>
                  </a:outerShdw>
                </a:effectLst>
              </a:rPr>
              <a:t>Πίσω</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7179973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6915" y="770708"/>
            <a:ext cx="9617940" cy="1031965"/>
          </a:xfrm>
        </p:spPr>
        <p:txBody>
          <a:bodyPr>
            <a:normAutofit/>
          </a:bodyPr>
          <a:lstStyle/>
          <a:p>
            <a:pPr algn="ctr"/>
            <a:r>
              <a:rPr lang="el-GR" sz="5400" b="1" dirty="0">
                <a:solidFill>
                  <a:schemeClr val="tx1">
                    <a:lumMod val="65000"/>
                    <a:lumOff val="35000"/>
                  </a:schemeClr>
                </a:solidFill>
              </a:rPr>
              <a:t>ΓΕΝΙΚΑ</a:t>
            </a:r>
            <a:endParaRPr lang="en-GB" sz="6600" dirty="0"/>
          </a:p>
        </p:txBody>
      </p:sp>
      <p:sp>
        <p:nvSpPr>
          <p:cNvPr id="2" name="Content Placeholder 1"/>
          <p:cNvSpPr>
            <a:spLocks noGrp="1"/>
          </p:cNvSpPr>
          <p:nvPr>
            <p:ph idx="1"/>
          </p:nvPr>
        </p:nvSpPr>
        <p:spPr>
          <a:xfrm>
            <a:off x="627017" y="2015732"/>
            <a:ext cx="10971425" cy="3450613"/>
          </a:xfrm>
        </p:spPr>
        <p:txBody>
          <a:bodyPr>
            <a:normAutofit/>
          </a:bodyPr>
          <a:lstStyle/>
          <a:p>
            <a:pPr marL="0" indent="0" fontAlgn="auto">
              <a:spcBef>
                <a:spcPts val="0"/>
              </a:spcBef>
              <a:spcAft>
                <a:spcPts val="0"/>
              </a:spcAft>
              <a:buFontTx/>
              <a:buNone/>
              <a:defRPr/>
            </a:pPr>
            <a:r>
              <a:rPr lang="el-GR" sz="2400" dirty="0">
                <a:solidFill>
                  <a:sysClr val="windowText" lastClr="000000"/>
                </a:solidFill>
                <a:effectLst>
                  <a:outerShdw blurRad="38100" dist="38100" dir="2700000" algn="tl">
                    <a:srgbClr val="C0C0C0"/>
                  </a:outerShdw>
                </a:effectLst>
              </a:rPr>
              <a:t> </a:t>
            </a:r>
            <a:r>
              <a:rPr lang="el-GR" sz="3200" b="1" dirty="0">
                <a:solidFill>
                  <a:schemeClr val="tx1">
                    <a:lumMod val="65000"/>
                    <a:lumOff val="35000"/>
                  </a:schemeClr>
                </a:solidFill>
              </a:rPr>
              <a:t>Ώρες διεξαγωγής ψηφοφορίας: </a:t>
            </a:r>
            <a:r>
              <a:rPr lang="el-GR" sz="3200" b="1" dirty="0">
                <a:solidFill>
                  <a:schemeClr val="accent1"/>
                </a:solidFill>
                <a:effectLst>
                  <a:outerShdw blurRad="38100" dist="38100" dir="2700000" algn="tl">
                    <a:srgbClr val="000000">
                      <a:alpha val="43137"/>
                    </a:srgbClr>
                  </a:outerShdw>
                </a:effectLst>
              </a:rPr>
              <a:t>07:00 – 18:00</a:t>
            </a:r>
          </a:p>
          <a:p>
            <a:pPr marL="0" indent="0" fontAlgn="auto">
              <a:spcBef>
                <a:spcPts val="0"/>
              </a:spcBef>
              <a:spcAft>
                <a:spcPts val="0"/>
              </a:spcAft>
              <a:buFontTx/>
              <a:buNone/>
              <a:defRPr/>
            </a:pPr>
            <a:r>
              <a:rPr lang="el-GR" sz="3200" b="1" dirty="0">
                <a:solidFill>
                  <a:schemeClr val="tx1">
                    <a:lumMod val="65000"/>
                    <a:lumOff val="35000"/>
                  </a:schemeClr>
                </a:solidFill>
              </a:rPr>
              <a:t> (</a:t>
            </a:r>
            <a:r>
              <a:rPr lang="el-GR" sz="3200" b="1" dirty="0">
                <a:solidFill>
                  <a:schemeClr val="accent1"/>
                </a:solidFill>
                <a:effectLst>
                  <a:outerShdw blurRad="38100" dist="38100" dir="2700000" algn="tl">
                    <a:srgbClr val="000000">
                      <a:alpha val="43137"/>
                    </a:srgbClr>
                  </a:outerShdw>
                </a:effectLst>
              </a:rPr>
              <a:t>12:00 – 13:00 </a:t>
            </a:r>
            <a:r>
              <a:rPr lang="el-GR" sz="3200" b="1" dirty="0">
                <a:solidFill>
                  <a:schemeClr val="tx1">
                    <a:lumMod val="65000"/>
                    <a:lumOff val="35000"/>
                  </a:schemeClr>
                </a:solidFill>
              </a:rPr>
              <a:t>διακοπή για μεσημβρινό διάλειμμα)</a:t>
            </a:r>
          </a:p>
          <a:p>
            <a:pPr marL="0" indent="0" fontAlgn="auto">
              <a:spcBef>
                <a:spcPts val="0"/>
              </a:spcBef>
              <a:spcAft>
                <a:spcPts val="0"/>
              </a:spcAft>
              <a:buFontTx/>
              <a:buNone/>
              <a:defRPr/>
            </a:pPr>
            <a:endParaRPr lang="en-US" sz="3200" b="1" dirty="0">
              <a:solidFill>
                <a:schemeClr val="tx1">
                  <a:lumMod val="65000"/>
                  <a:lumOff val="35000"/>
                </a:schemeClr>
              </a:solidFill>
            </a:endParaRPr>
          </a:p>
          <a:p>
            <a:pPr>
              <a:spcBef>
                <a:spcPts val="0"/>
              </a:spcBef>
              <a:defRPr/>
            </a:pPr>
            <a:r>
              <a:rPr lang="el-GR" sz="2600" dirty="0">
                <a:solidFill>
                  <a:schemeClr val="tx1">
                    <a:lumMod val="65000"/>
                    <a:lumOff val="35000"/>
                  </a:schemeClr>
                </a:solidFill>
              </a:rPr>
              <a:t>Τα εκλογικά κέντρα στελεχώνονται από 3 μέχρι 4 άτομα, συμπεριλαμβανομένου του Προεδρεύοντα. </a:t>
            </a:r>
          </a:p>
          <a:p>
            <a:pPr>
              <a:spcBef>
                <a:spcPts val="0"/>
              </a:spcBef>
              <a:defRPr/>
            </a:pPr>
            <a:r>
              <a:rPr lang="el-GR" sz="2600" dirty="0">
                <a:solidFill>
                  <a:schemeClr val="tx1">
                    <a:lumMod val="65000"/>
                    <a:lumOff val="35000"/>
                  </a:schemeClr>
                </a:solidFill>
              </a:rPr>
              <a:t>Μέχρι 2 άτομα σε κάθε Κέντρο δύναται να είναι Άνεργοι Επιστήμονες</a:t>
            </a:r>
          </a:p>
          <a:p>
            <a:endParaRPr lang="en-GB" dirty="0"/>
          </a:p>
        </p:txBody>
      </p:sp>
      <p:sp>
        <p:nvSpPr>
          <p:cNvPr id="6" name="TextBox 3"/>
          <p:cNvSpPr txBox="1">
            <a:spLocks noChangeArrowheads="1"/>
          </p:cNvSpPr>
          <p:nvPr/>
        </p:nvSpPr>
        <p:spPr bwMode="auto">
          <a:xfrm>
            <a:off x="-166640" y="6174251"/>
            <a:ext cx="3149326" cy="338554"/>
          </a:xfrm>
          <a:prstGeom prst="rect">
            <a:avLst/>
          </a:prstGeom>
          <a:noFill/>
          <a:ln w="9525">
            <a:noFill/>
            <a:miter lim="800000"/>
            <a:headEnd/>
            <a:tailEnd/>
          </a:ln>
        </p:spPr>
        <p:txBody>
          <a:bodyPr wrap="square">
            <a:spAutoFit/>
          </a:bodyPr>
          <a:lstStyle/>
          <a:p>
            <a:pPr algn="r" fontAlgn="auto">
              <a:spcBef>
                <a:spcPts val="0"/>
              </a:spcBef>
              <a:spcAft>
                <a:spcPts val="0"/>
              </a:spcAft>
              <a:defRPr/>
            </a:pPr>
            <a:r>
              <a:rPr lang="el-GR" sz="1600" b="1" dirty="0">
                <a:solidFill>
                  <a:schemeClr val="bg1"/>
                </a:solidFill>
                <a:latin typeface="Franklin Gothic Book" pitchFamily="34" charset="0"/>
                <a:cs typeface="+mn-cs"/>
              </a:rPr>
              <a:t>		</a:t>
            </a:r>
          </a:p>
        </p:txBody>
      </p:sp>
      <p:sp>
        <p:nvSpPr>
          <p:cNvPr id="7" name="Slide Number Placeholder 6"/>
          <p:cNvSpPr>
            <a:spLocks noGrp="1"/>
          </p:cNvSpPr>
          <p:nvPr>
            <p:ph type="sldNum" sz="quarter" idx="12"/>
          </p:nvPr>
        </p:nvSpPr>
        <p:spPr/>
        <p:txBody>
          <a:bodyPr/>
          <a:lstStyle/>
          <a:p>
            <a:pPr>
              <a:defRPr/>
            </a:pPr>
            <a:fld id="{167FFD2E-6AD8-4014-8A90-D61218B33E05}" type="slidenum">
              <a:rPr lang="en-US" smtClean="0"/>
              <a:pPr>
                <a:defRPr/>
              </a:pPr>
              <a:t>3</a:t>
            </a:fld>
            <a:endParaRPr lang="en-US" dirty="0"/>
          </a:p>
        </p:txBody>
      </p:sp>
    </p:spTree>
    <p:extLst>
      <p:ext uri="{BB962C8B-B14F-4D97-AF65-F5344CB8AC3E}">
        <p14:creationId xmlns:p14="http://schemas.microsoft.com/office/powerpoint/2010/main" val="2167550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57123" y="1812009"/>
            <a:ext cx="11461751" cy="4261246"/>
          </a:xfrm>
        </p:spPr>
        <p:txBody>
          <a:bodyPr rtlCol="0">
            <a:normAutofit/>
          </a:bodyPr>
          <a:lstStyle/>
          <a:p>
            <a:pPr>
              <a:defRPr/>
            </a:pPr>
            <a:r>
              <a:rPr lang="el-GR" sz="2800" dirty="0">
                <a:solidFill>
                  <a:schemeClr val="tx1">
                    <a:lumMod val="65000"/>
                    <a:lumOff val="35000"/>
                  </a:schemeClr>
                </a:solidFill>
                <a:latin typeface="+mj-lt"/>
              </a:rPr>
              <a:t>Δικαίωμα ψήφου έχουν όλοι οι εγγεγραμμένοι στον Εκλογικό Κατάλογο με την επίδειξη ενός από τα πιο κάτω έγγραφα</a:t>
            </a:r>
            <a:r>
              <a:rPr lang="el-GR" sz="2800" b="1" dirty="0">
                <a:solidFill>
                  <a:schemeClr val="tx1">
                    <a:lumMod val="65000"/>
                    <a:lumOff val="35000"/>
                  </a:schemeClr>
                </a:solidFill>
                <a:latin typeface="+mj-lt"/>
              </a:rPr>
              <a:t>:</a:t>
            </a:r>
          </a:p>
          <a:p>
            <a:pPr marL="971550" lvl="1" indent="-514350">
              <a:buFont typeface="+mj-lt"/>
              <a:buAutoNum type="arabicPeriod"/>
              <a:defRPr/>
            </a:pPr>
            <a:r>
              <a:rPr lang="el-GR" sz="2600" dirty="0">
                <a:solidFill>
                  <a:schemeClr val="tx1">
                    <a:lumMod val="65000"/>
                    <a:lumOff val="35000"/>
                  </a:schemeClr>
                </a:solidFill>
                <a:latin typeface="+mj-lt"/>
              </a:rPr>
              <a:t>Εκλογικό Βιβλιάριο ή</a:t>
            </a:r>
          </a:p>
          <a:p>
            <a:pPr marL="971550" lvl="1" indent="-514350">
              <a:buFont typeface="+mj-lt"/>
              <a:buAutoNum type="arabicPeriod"/>
              <a:defRPr/>
            </a:pPr>
            <a:r>
              <a:rPr lang="el-GR" sz="2600" dirty="0">
                <a:solidFill>
                  <a:schemeClr val="tx1">
                    <a:lumMod val="65000"/>
                    <a:lumOff val="35000"/>
                  </a:schemeClr>
                </a:solidFill>
                <a:latin typeface="+mj-lt"/>
              </a:rPr>
              <a:t>Δελτίο Ταυτότητας της Κυπριακής Δημοκρατίας</a:t>
            </a:r>
          </a:p>
          <a:p>
            <a:pPr marL="274320" indent="-274320">
              <a:buClr>
                <a:schemeClr val="accent3"/>
              </a:buClr>
              <a:buNone/>
              <a:defRPr/>
            </a:pPr>
            <a:r>
              <a:rPr lang="el-GR" sz="2400" dirty="0">
                <a:solidFill>
                  <a:schemeClr val="tx1">
                    <a:lumMod val="65000"/>
                    <a:lumOff val="35000"/>
                  </a:schemeClr>
                </a:solidFill>
                <a:latin typeface="+mj-lt"/>
              </a:rPr>
              <a:t>	(Ο Εκλογικός Κατάλογος είναι κατηρτισμένος κατά αύξοντα αριθμό της πολιτικής ταυτότητας)</a:t>
            </a:r>
          </a:p>
          <a:p>
            <a:pPr>
              <a:defRPr/>
            </a:pPr>
            <a:r>
              <a:rPr lang="el-GR" sz="2800" dirty="0">
                <a:solidFill>
                  <a:schemeClr val="bg1">
                    <a:lumMod val="50000"/>
                  </a:schemeClr>
                </a:solidFill>
                <a:latin typeface="+mj-lt"/>
              </a:rPr>
              <a:t> </a:t>
            </a:r>
            <a:r>
              <a:rPr lang="el-GR" sz="2800" dirty="0">
                <a:solidFill>
                  <a:schemeClr val="tx1">
                    <a:lumMod val="65000"/>
                    <a:lumOff val="35000"/>
                  </a:schemeClr>
                </a:solidFill>
              </a:rPr>
              <a:t>Με βάση το Νόμο, η ψηφοφορία είναι υποχρεωτική</a:t>
            </a:r>
            <a:endParaRPr lang="el-GR" sz="2800" b="1" dirty="0">
              <a:solidFill>
                <a:schemeClr val="tx1">
                  <a:lumMod val="65000"/>
                  <a:lumOff val="35000"/>
                </a:schemeClr>
              </a:solidFill>
              <a:latin typeface="+mj-lt"/>
            </a:endParaRPr>
          </a:p>
          <a:p>
            <a:pPr marL="274320" indent="-274320" fontAlgn="auto">
              <a:spcAft>
                <a:spcPts val="0"/>
              </a:spcAft>
              <a:buClr>
                <a:schemeClr val="accent3"/>
              </a:buClr>
              <a:buNone/>
              <a:defRPr/>
            </a:pPr>
            <a:endParaRPr lang="el-GR" sz="2800" dirty="0">
              <a:solidFill>
                <a:schemeClr val="bg1">
                  <a:lumMod val="50000"/>
                </a:schemeClr>
              </a:solidFill>
              <a:latin typeface="+mj-lt"/>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603979" y="798973"/>
            <a:ext cx="9603275" cy="114500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800" b="1" dirty="0">
                <a:solidFill>
                  <a:schemeClr val="tx1">
                    <a:lumMod val="65000"/>
                    <a:lumOff val="35000"/>
                  </a:schemeClr>
                </a:solidFill>
              </a:rPr>
              <a:t>ΨΗΦΟΦΟΡΙΑ</a:t>
            </a:r>
          </a:p>
          <a:p>
            <a:pPr algn="ctr" fontAlgn="auto">
              <a:spcAft>
                <a:spcPts val="0"/>
              </a:spcAft>
              <a:defRPr/>
            </a:pPr>
            <a:r>
              <a:rPr lang="el-GR" sz="2600" b="1" dirty="0" err="1">
                <a:solidFill>
                  <a:schemeClr val="tx1">
                    <a:lumMod val="65000"/>
                    <a:lumOff val="35000"/>
                  </a:schemeClr>
                </a:solidFill>
              </a:rPr>
              <a:t>δικαιωμα</a:t>
            </a:r>
            <a:r>
              <a:rPr lang="el-GR" sz="2600" b="1" dirty="0">
                <a:solidFill>
                  <a:schemeClr val="tx1">
                    <a:lumMod val="65000"/>
                    <a:lumOff val="35000"/>
                  </a:schemeClr>
                </a:solidFill>
              </a:rPr>
              <a:t> </a:t>
            </a:r>
            <a:r>
              <a:rPr lang="el-GR" sz="2600" b="1" dirty="0" err="1">
                <a:solidFill>
                  <a:schemeClr val="tx1">
                    <a:lumMod val="65000"/>
                    <a:lumOff val="35000"/>
                  </a:schemeClr>
                </a:solidFill>
              </a:rPr>
              <a:t>ψηφου</a:t>
            </a:r>
            <a:r>
              <a:rPr lang="el-GR" sz="2600" b="1" dirty="0">
                <a:solidFill>
                  <a:schemeClr val="tx1">
                    <a:lumMod val="65000"/>
                    <a:lumOff val="35000"/>
                  </a:schemeClr>
                </a:solidFill>
              </a:rPr>
              <a:t> και </a:t>
            </a:r>
            <a:r>
              <a:rPr lang="el-GR" sz="2600" b="1" dirty="0" err="1">
                <a:solidFill>
                  <a:schemeClr val="tx1">
                    <a:lumMod val="65000"/>
                    <a:lumOff val="35000"/>
                  </a:schemeClr>
                </a:solidFill>
              </a:rPr>
              <a:t>εγγραφα</a:t>
            </a:r>
            <a:r>
              <a:rPr lang="el-GR" sz="2600" b="1" dirty="0">
                <a:solidFill>
                  <a:schemeClr val="tx1">
                    <a:lumMod val="65000"/>
                    <a:lumOff val="35000"/>
                  </a:schemeClr>
                </a:solidFill>
              </a:rPr>
              <a:t> </a:t>
            </a:r>
            <a:r>
              <a:rPr lang="el-GR" sz="2600" b="1" dirty="0" err="1">
                <a:solidFill>
                  <a:schemeClr val="tx1">
                    <a:lumMod val="65000"/>
                    <a:lumOff val="35000"/>
                  </a:schemeClr>
                </a:solidFill>
              </a:rPr>
              <a:t>ασκησης</a:t>
            </a:r>
            <a:r>
              <a:rPr lang="el-GR" sz="2600" b="1" dirty="0">
                <a:solidFill>
                  <a:schemeClr val="tx1">
                    <a:lumMod val="65000"/>
                    <a:lumOff val="35000"/>
                  </a:schemeClr>
                </a:solidFill>
              </a:rPr>
              <a:t> </a:t>
            </a:r>
            <a:r>
              <a:rPr lang="el-GR" sz="2600" b="1" dirty="0" err="1">
                <a:solidFill>
                  <a:schemeClr val="tx1">
                    <a:lumMod val="65000"/>
                    <a:lumOff val="35000"/>
                  </a:schemeClr>
                </a:solidFill>
              </a:rPr>
              <a:t>εκλογικου</a:t>
            </a:r>
            <a:r>
              <a:rPr lang="el-GR" sz="2600" b="1" dirty="0">
                <a:solidFill>
                  <a:schemeClr val="tx1">
                    <a:lumMod val="65000"/>
                    <a:lumOff val="35000"/>
                  </a:schemeClr>
                </a:solidFill>
              </a:rPr>
              <a:t> </a:t>
            </a:r>
            <a:r>
              <a:rPr lang="el-GR" sz="2600" b="1" dirty="0" err="1">
                <a:solidFill>
                  <a:schemeClr val="tx1">
                    <a:lumMod val="65000"/>
                    <a:lumOff val="35000"/>
                  </a:schemeClr>
                </a:solidFill>
              </a:rPr>
              <a:t>δικαιωματοσ</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30</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animEffect transition="in" filter="barn(inVertical)">
                                      <p:cBhvr>
                                        <p:cTn id="7" dur="500"/>
                                        <p:tgtEl>
                                          <p:spTgt spid="112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9">
                                            <p:txEl>
                                              <p:pRg st="2" end="2"/>
                                            </p:txEl>
                                          </p:spTgt>
                                        </p:tgtEl>
                                        <p:attrNameLst>
                                          <p:attrName>style.visibility</p:attrName>
                                        </p:attrNameLst>
                                      </p:cBhvr>
                                      <p:to>
                                        <p:strVal val="visible"/>
                                      </p:to>
                                    </p:set>
                                    <p:animEffect transition="in" filter="barn(inVertical)">
                                      <p:cBhvr>
                                        <p:cTn id="12" dur="500"/>
                                        <p:tgtEl>
                                          <p:spTgt spid="11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269">
                                            <p:txEl>
                                              <p:pRg st="3" end="3"/>
                                            </p:txEl>
                                          </p:spTgt>
                                        </p:tgtEl>
                                        <p:attrNameLst>
                                          <p:attrName>style.visibility</p:attrName>
                                        </p:attrNameLst>
                                      </p:cBhvr>
                                      <p:to>
                                        <p:strVal val="visible"/>
                                      </p:to>
                                    </p:set>
                                    <p:animEffect transition="in" filter="barn(inVertical)">
                                      <p:cBhvr>
                                        <p:cTn id="17" dur="500"/>
                                        <p:tgtEl>
                                          <p:spTgt spid="112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269">
                                            <p:txEl>
                                              <p:pRg st="4" end="4"/>
                                            </p:txEl>
                                          </p:spTgt>
                                        </p:tgtEl>
                                        <p:attrNameLst>
                                          <p:attrName>style.visibility</p:attrName>
                                        </p:attrNameLst>
                                      </p:cBhvr>
                                      <p:to>
                                        <p:strVal val="visible"/>
                                      </p:to>
                                    </p:set>
                                    <p:animEffect transition="in" filter="barn(inVertical)">
                                      <p:cBhvr>
                                        <p:cTn id="22"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57123" y="1812009"/>
            <a:ext cx="11461751" cy="4261246"/>
          </a:xfrm>
        </p:spPr>
        <p:txBody>
          <a:bodyPr rtlCol="0">
            <a:normAutofit/>
          </a:bodyPr>
          <a:lstStyle/>
          <a:p>
            <a:pPr>
              <a:defRPr/>
            </a:pPr>
            <a:r>
              <a:rPr lang="el-GR" sz="3400" dirty="0">
                <a:solidFill>
                  <a:schemeClr val="tx1">
                    <a:lumMod val="65000"/>
                    <a:lumOff val="35000"/>
                  </a:schemeClr>
                </a:solidFill>
              </a:rPr>
              <a:t>Εγκλωβισμένοι Εκλογείς</a:t>
            </a:r>
            <a:r>
              <a:rPr lang="el-GR" sz="2800" dirty="0">
                <a:solidFill>
                  <a:schemeClr val="tx1">
                    <a:lumMod val="65000"/>
                    <a:lumOff val="35000"/>
                  </a:schemeClr>
                </a:solidFill>
              </a:rPr>
              <a:t>:</a:t>
            </a:r>
          </a:p>
          <a:p>
            <a:pPr marL="274320" indent="-274320" fontAlgn="auto">
              <a:spcAft>
                <a:spcPts val="0"/>
              </a:spcAft>
              <a:buClr>
                <a:schemeClr val="accent3"/>
              </a:buClr>
              <a:buNone/>
              <a:defRPr/>
            </a:pPr>
            <a:endParaRPr lang="el-GR" sz="2800" dirty="0">
              <a:solidFill>
                <a:schemeClr val="tx1">
                  <a:lumMod val="65000"/>
                  <a:lumOff val="35000"/>
                </a:schemeClr>
              </a:solidFill>
            </a:endParaRPr>
          </a:p>
          <a:p>
            <a:pPr lvl="1">
              <a:defRPr/>
            </a:pPr>
            <a:r>
              <a:rPr lang="el-GR" sz="3000" dirty="0">
                <a:solidFill>
                  <a:schemeClr val="tx1">
                    <a:lumMod val="65000"/>
                    <a:lumOff val="35000"/>
                  </a:schemeClr>
                </a:solidFill>
              </a:rPr>
              <a:t>Ψηφίζουν σε συγκεκριμένο Εκλογικό Κέντρο προσκομίζοντας οποιοδήποτε επίσημο έγγραφο της Δημοκρατίας, το οποίο φέρει φωτογραφία τους</a:t>
            </a:r>
            <a:endParaRPr lang="el-GR" sz="3000" dirty="0">
              <a:solidFill>
                <a:schemeClr val="bg1">
                  <a:lumMod val="50000"/>
                </a:schemeClr>
              </a:solidFill>
              <a:latin typeface="+mj-lt"/>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603979" y="793143"/>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000" b="1" dirty="0" err="1">
                <a:solidFill>
                  <a:schemeClr val="tx1">
                    <a:lumMod val="65000"/>
                    <a:lumOff val="35000"/>
                  </a:schemeClr>
                </a:solidFill>
              </a:rPr>
              <a:t>δικαιωμα</a:t>
            </a:r>
            <a:r>
              <a:rPr lang="el-GR" sz="2000" b="1" dirty="0">
                <a:solidFill>
                  <a:schemeClr val="tx1">
                    <a:lumMod val="65000"/>
                    <a:lumOff val="35000"/>
                  </a:schemeClr>
                </a:solidFill>
              </a:rPr>
              <a:t> </a:t>
            </a:r>
            <a:r>
              <a:rPr lang="el-GR" sz="2000" b="1" dirty="0" err="1">
                <a:solidFill>
                  <a:schemeClr val="tx1">
                    <a:lumMod val="65000"/>
                    <a:lumOff val="35000"/>
                  </a:schemeClr>
                </a:solidFill>
              </a:rPr>
              <a:t>ψηφου</a:t>
            </a:r>
            <a:r>
              <a:rPr lang="el-GR" sz="2000" b="1" dirty="0">
                <a:solidFill>
                  <a:schemeClr val="tx1">
                    <a:lumMod val="65000"/>
                    <a:lumOff val="35000"/>
                  </a:schemeClr>
                </a:solidFill>
              </a:rPr>
              <a:t> και </a:t>
            </a:r>
            <a:r>
              <a:rPr lang="el-GR" sz="2000" b="1" dirty="0" err="1">
                <a:solidFill>
                  <a:schemeClr val="tx1">
                    <a:lumMod val="65000"/>
                    <a:lumOff val="35000"/>
                  </a:schemeClr>
                </a:solidFill>
              </a:rPr>
              <a:t>εγγραφα</a:t>
            </a:r>
            <a:r>
              <a:rPr lang="el-GR" sz="2000" b="1" dirty="0">
                <a:solidFill>
                  <a:schemeClr val="tx1">
                    <a:lumMod val="65000"/>
                    <a:lumOff val="35000"/>
                  </a:schemeClr>
                </a:solidFill>
              </a:rPr>
              <a:t> </a:t>
            </a:r>
            <a:r>
              <a:rPr lang="el-GR" sz="2000" b="1" dirty="0" err="1">
                <a:solidFill>
                  <a:schemeClr val="tx1">
                    <a:lumMod val="65000"/>
                    <a:lumOff val="35000"/>
                  </a:schemeClr>
                </a:solidFill>
              </a:rPr>
              <a:t>ασκησης</a:t>
            </a:r>
            <a:r>
              <a:rPr lang="el-GR" sz="2000" b="1" dirty="0">
                <a:solidFill>
                  <a:schemeClr val="tx1">
                    <a:lumMod val="65000"/>
                    <a:lumOff val="35000"/>
                  </a:schemeClr>
                </a:solidFill>
              </a:rPr>
              <a:t> </a:t>
            </a:r>
            <a:r>
              <a:rPr lang="el-GR" sz="2000" b="1" dirty="0" err="1">
                <a:solidFill>
                  <a:schemeClr val="tx1">
                    <a:lumMod val="65000"/>
                    <a:lumOff val="35000"/>
                  </a:schemeClr>
                </a:solidFill>
              </a:rPr>
              <a:t>εκλογικου</a:t>
            </a:r>
            <a:r>
              <a:rPr lang="el-GR" sz="2000" b="1" dirty="0">
                <a:solidFill>
                  <a:schemeClr val="tx1">
                    <a:lumMod val="65000"/>
                    <a:lumOff val="35000"/>
                  </a:schemeClr>
                </a:solidFill>
              </a:rPr>
              <a:t> </a:t>
            </a:r>
            <a:r>
              <a:rPr lang="el-GR" sz="2000" b="1" dirty="0" err="1">
                <a:solidFill>
                  <a:schemeClr val="tx1">
                    <a:lumMod val="65000"/>
                    <a:lumOff val="35000"/>
                  </a:schemeClr>
                </a:solidFill>
              </a:rPr>
              <a:t>δικαιωματοσ</a:t>
            </a:r>
            <a:endParaRPr lang="en-US" sz="20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31</a:t>
            </a:fld>
            <a:endParaRPr lang="en-US"/>
          </a:p>
        </p:txBody>
      </p:sp>
    </p:spTree>
    <p:extLst>
      <p:ext uri="{BB962C8B-B14F-4D97-AF65-F5344CB8AC3E}">
        <p14:creationId xmlns:p14="http://schemas.microsoft.com/office/powerpoint/2010/main" val="243460468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1"/>
            <a:ext cx="12175483" cy="6858001"/>
          </a:xfrm>
        </p:spPr>
      </p:pic>
      <p:sp>
        <p:nvSpPr>
          <p:cNvPr id="6" name="Slide Number Placeholder 5"/>
          <p:cNvSpPr>
            <a:spLocks noGrp="1"/>
          </p:cNvSpPr>
          <p:nvPr>
            <p:ph type="sldNum" sz="quarter" idx="12"/>
          </p:nvPr>
        </p:nvSpPr>
        <p:spPr/>
        <p:txBody>
          <a:bodyPr/>
          <a:lstStyle/>
          <a:p>
            <a:pPr>
              <a:defRPr/>
            </a:pPr>
            <a:fld id="{167FFD2E-6AD8-4014-8A90-D61218B33E05}" type="slidenum">
              <a:rPr lang="en-US" smtClean="0"/>
              <a:pPr>
                <a:defRPr/>
              </a:pPr>
              <a:t>32</a:t>
            </a:fld>
            <a:endParaRPr lang="en-US"/>
          </a:p>
        </p:txBody>
      </p:sp>
    </p:spTree>
    <p:extLst>
      <p:ext uri="{BB962C8B-B14F-4D97-AF65-F5344CB8AC3E}">
        <p14:creationId xmlns:p14="http://schemas.microsoft.com/office/powerpoint/2010/main" val="2844361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2838450"/>
            <a:ext cx="6000750" cy="3143250"/>
          </a:xfrm>
        </p:spPr>
      </p:pic>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t="29736"/>
          <a:stretch/>
        </p:blipFill>
        <p:spPr>
          <a:xfrm>
            <a:off x="5963882" y="136476"/>
            <a:ext cx="6096000" cy="3247825"/>
          </a:xfrm>
          <a:prstGeom prst="rect">
            <a:avLst/>
          </a:prstGeom>
        </p:spPr>
      </p:pic>
      <p:sp>
        <p:nvSpPr>
          <p:cNvPr id="4" name="Slide Number Placeholder 3"/>
          <p:cNvSpPr>
            <a:spLocks noGrp="1"/>
          </p:cNvSpPr>
          <p:nvPr>
            <p:ph type="sldNum" sz="quarter" idx="12"/>
          </p:nvPr>
        </p:nvSpPr>
        <p:spPr/>
        <p:txBody>
          <a:bodyPr/>
          <a:lstStyle/>
          <a:p>
            <a:pPr>
              <a:defRPr/>
            </a:pPr>
            <a:fld id="{3A349E52-61A1-4D47-8B08-C35DA4A4B467}" type="slidenum">
              <a:rPr lang="en-US" smtClean="0"/>
              <a:pPr>
                <a:defRPr/>
              </a:pPr>
              <a:t>33</a:t>
            </a:fld>
            <a:endParaRPr lang="en-US"/>
          </a:p>
        </p:txBody>
      </p:sp>
    </p:spTree>
    <p:extLst>
      <p:ext uri="{BB962C8B-B14F-4D97-AF65-F5344CB8AC3E}">
        <p14:creationId xmlns:p14="http://schemas.microsoft.com/office/powerpoint/2010/main" val="8864111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Content Placeholder 5"/>
          <p:cNvPicPr>
            <a:picLocks noGrp="1" noChangeAspect="1"/>
          </p:cNvPicPr>
          <p:nvPr>
            <p:ph idx="1"/>
          </p:nvPr>
        </p:nvPicPr>
        <p:blipFill rotWithShape="1">
          <a:blip r:embed="rId2">
            <a:extLst>
              <a:ext uri="{28A0092B-C50C-407E-A947-70E740481C1C}">
                <a14:useLocalDpi xmlns:a14="http://schemas.microsoft.com/office/drawing/2010/main"/>
              </a:ext>
            </a:extLst>
          </a:blip>
          <a:srcRect l="953" t="4351" r="833" b="23279"/>
          <a:stretch/>
        </p:blipFill>
        <p:spPr>
          <a:xfrm>
            <a:off x="116114" y="1378855"/>
            <a:ext cx="11974286" cy="4673600"/>
          </a:xfrm>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Content Placeholder 5"/>
          <p:cNvPicPr>
            <a:picLocks noGrp="1" noChangeAspect="1"/>
          </p:cNvPicPr>
          <p:nvPr>
            <p:ph idx="1"/>
          </p:nvPr>
        </p:nvPicPr>
        <p:blipFill rotWithShape="1">
          <a:blip r:embed="rId2">
            <a:extLst>
              <a:ext uri="{28A0092B-C50C-407E-A947-70E740481C1C}">
                <a14:useLocalDpi xmlns:a14="http://schemas.microsoft.com/office/drawing/2010/main"/>
              </a:ext>
            </a:extLst>
          </a:blip>
          <a:srcRect l="207" t="5690" r="1214" b="22893"/>
          <a:stretch/>
        </p:blipFill>
        <p:spPr>
          <a:xfrm>
            <a:off x="29028" y="1465944"/>
            <a:ext cx="12104914" cy="4644571"/>
          </a:xfrm>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8083D8D-8EF4-44F2-8B34-3EF0640CA304}" type="slidenum">
              <a:rPr lang="en-US" smtClean="0"/>
              <a:pPr>
                <a:defRPr/>
              </a:pPr>
              <a:t>36</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3782"/>
          <a:stretch/>
        </p:blipFill>
        <p:spPr>
          <a:xfrm>
            <a:off x="503111" y="27244"/>
            <a:ext cx="11282493" cy="6809871"/>
          </a:xfrm>
          <a:prstGeom prst="rect">
            <a:avLst/>
          </a:prstGeom>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57123" y="1771065"/>
            <a:ext cx="11461751" cy="4547848"/>
          </a:xfrm>
        </p:spPr>
        <p:txBody>
          <a:bodyPr rtlCol="0">
            <a:normAutofit fontScale="92500" lnSpcReduction="20000"/>
          </a:bodyPr>
          <a:lstStyle/>
          <a:p>
            <a:pPr>
              <a:defRPr/>
            </a:pPr>
            <a:r>
              <a:rPr lang="el-GR" sz="2800" dirty="0">
                <a:solidFill>
                  <a:schemeClr val="tx1">
                    <a:lumMod val="65000"/>
                    <a:lumOff val="35000"/>
                  </a:schemeClr>
                </a:solidFill>
              </a:rPr>
              <a:t>Απώλειες εκλογικών Βιβλιαρίων: </a:t>
            </a:r>
          </a:p>
          <a:p>
            <a:pPr lvl="1">
              <a:defRPr/>
            </a:pPr>
            <a:r>
              <a:rPr lang="el-GR" sz="2600" dirty="0">
                <a:solidFill>
                  <a:schemeClr val="tx1">
                    <a:lumMod val="65000"/>
                    <a:lumOff val="35000"/>
                  </a:schemeClr>
                </a:solidFill>
              </a:rPr>
              <a:t>Επανέκδοση μέχρι</a:t>
            </a:r>
            <a:r>
              <a:rPr lang="el-GR" sz="2600" b="1" dirty="0">
                <a:solidFill>
                  <a:schemeClr val="tx1">
                    <a:lumMod val="65000"/>
                    <a:lumOff val="35000"/>
                  </a:schemeClr>
                </a:solidFill>
              </a:rPr>
              <a:t> </a:t>
            </a:r>
            <a:r>
              <a:rPr lang="el-GR" sz="2600" dirty="0">
                <a:solidFill>
                  <a:schemeClr val="tx1">
                    <a:lumMod val="65000"/>
                    <a:lumOff val="35000"/>
                  </a:schemeClr>
                </a:solidFill>
              </a:rPr>
              <a:t>και</a:t>
            </a:r>
            <a:r>
              <a:rPr lang="el-GR" sz="2600" b="1" dirty="0">
                <a:solidFill>
                  <a:schemeClr val="tx1">
                    <a:lumMod val="65000"/>
                    <a:lumOff val="35000"/>
                  </a:schemeClr>
                </a:solidFill>
              </a:rPr>
              <a:t> </a:t>
            </a:r>
            <a:r>
              <a:rPr lang="el-GR" sz="2600" dirty="0">
                <a:solidFill>
                  <a:schemeClr val="tx1">
                    <a:lumMod val="65000"/>
                    <a:lumOff val="35000"/>
                  </a:schemeClr>
                </a:solidFill>
              </a:rPr>
              <a:t>το </a:t>
            </a:r>
            <a:r>
              <a:rPr lang="el-GR" sz="2600" b="1" dirty="0">
                <a:solidFill>
                  <a:schemeClr val="tx1">
                    <a:lumMod val="65000"/>
                    <a:lumOff val="35000"/>
                  </a:schemeClr>
                </a:solidFill>
              </a:rPr>
              <a:t>Σάββατο 29/05/2021, 13:00 </a:t>
            </a:r>
            <a:r>
              <a:rPr lang="el-GR" sz="2600" dirty="0">
                <a:solidFill>
                  <a:schemeClr val="tx1">
                    <a:lumMod val="65000"/>
                    <a:lumOff val="35000"/>
                  </a:schemeClr>
                </a:solidFill>
              </a:rPr>
              <a:t>από την Επαρχιακή Διοίκηση</a:t>
            </a:r>
          </a:p>
          <a:p>
            <a:pPr lvl="1">
              <a:defRPr/>
            </a:pPr>
            <a:r>
              <a:rPr lang="el-GR" sz="2600" dirty="0">
                <a:solidFill>
                  <a:schemeClr val="tx1">
                    <a:lumMod val="65000"/>
                    <a:lumOff val="35000"/>
                  </a:schemeClr>
                </a:solidFill>
              </a:rPr>
              <a:t>30/05/2021 (ημέρα των Εκλογών): Παραδίδονται ήδη </a:t>
            </a:r>
            <a:r>
              <a:rPr lang="el-GR" sz="2600" dirty="0" err="1">
                <a:solidFill>
                  <a:schemeClr val="tx1">
                    <a:lumMod val="65000"/>
                    <a:lumOff val="35000"/>
                  </a:schemeClr>
                </a:solidFill>
              </a:rPr>
              <a:t>εκδοθέντα</a:t>
            </a:r>
            <a:r>
              <a:rPr lang="el-GR" sz="2600" dirty="0">
                <a:solidFill>
                  <a:schemeClr val="tx1">
                    <a:lumMod val="65000"/>
                    <a:lumOff val="35000"/>
                  </a:schemeClr>
                </a:solidFill>
              </a:rPr>
              <a:t> Εκλογικά Βιβλιάρια στα Γραφεία της Επαρχιακής Διοίκησης.</a:t>
            </a:r>
          </a:p>
          <a:p>
            <a:pPr lvl="1">
              <a:defRPr/>
            </a:pPr>
            <a:r>
              <a:rPr lang="el-GR" sz="2800" dirty="0">
                <a:solidFill>
                  <a:schemeClr val="tx1">
                    <a:lumMod val="65000"/>
                    <a:lumOff val="35000"/>
                  </a:schemeClr>
                </a:solidFill>
              </a:rPr>
              <a:t>ΔΕΝ θα εκδίδονται ή αντικαθίστανται εκλογικά βιβλιάρια </a:t>
            </a:r>
          </a:p>
          <a:p>
            <a:pPr>
              <a:defRPr/>
            </a:pPr>
            <a:r>
              <a:rPr lang="el-GR" sz="2800" dirty="0">
                <a:solidFill>
                  <a:schemeClr val="tx1">
                    <a:lumMod val="65000"/>
                    <a:lumOff val="35000"/>
                  </a:schemeClr>
                </a:solidFill>
              </a:rPr>
              <a:t> Απώλειες δελτίων ταυτότητας:  </a:t>
            </a:r>
            <a:r>
              <a:rPr lang="el-GR" sz="2800" b="1" dirty="0">
                <a:solidFill>
                  <a:schemeClr val="tx1">
                    <a:lumMod val="65000"/>
                    <a:lumOff val="35000"/>
                  </a:schemeClr>
                </a:solidFill>
              </a:rPr>
              <a:t>Δεν εκδίδονται πλέον αυθημερόν</a:t>
            </a:r>
          </a:p>
          <a:p>
            <a:pPr marL="0" indent="0">
              <a:buClr>
                <a:schemeClr val="accent3"/>
              </a:buClr>
              <a:buNone/>
              <a:defRPr/>
            </a:pPr>
            <a:endParaRPr lang="el-GR" sz="1100" b="1" dirty="0">
              <a:solidFill>
                <a:schemeClr val="tx1">
                  <a:lumMod val="65000"/>
                  <a:lumOff val="35000"/>
                </a:schemeClr>
              </a:solidFill>
            </a:endParaRPr>
          </a:p>
          <a:p>
            <a:pPr>
              <a:defRPr/>
            </a:pPr>
            <a:r>
              <a:rPr lang="el-GR" sz="2800" dirty="0">
                <a:solidFill>
                  <a:schemeClr val="tx1">
                    <a:lumMod val="65000"/>
                    <a:lumOff val="35000"/>
                  </a:schemeClr>
                </a:solidFill>
              </a:rPr>
              <a:t>Για επανέκδοση πρέπει να προσκομίζονται στην Επαρχιακή Διοίκηση:</a:t>
            </a:r>
          </a:p>
          <a:p>
            <a:pPr marL="971550" lvl="1" indent="-514350">
              <a:buFont typeface="+mj-lt"/>
              <a:buAutoNum type="arabicPeriod"/>
              <a:defRPr/>
            </a:pPr>
            <a:r>
              <a:rPr lang="el-GR" sz="2600" dirty="0">
                <a:solidFill>
                  <a:schemeClr val="tx1">
                    <a:lumMod val="65000"/>
                    <a:lumOff val="35000"/>
                  </a:schemeClr>
                </a:solidFill>
              </a:rPr>
              <a:t>Δήλωση απώλειας δελτίου ταυτότητας στην Αστυνομία,</a:t>
            </a:r>
          </a:p>
          <a:p>
            <a:pPr marL="971550" lvl="1" indent="-514350">
              <a:buFont typeface="+mj-lt"/>
              <a:buAutoNum type="arabicPeriod"/>
              <a:defRPr/>
            </a:pPr>
            <a:r>
              <a:rPr lang="el-GR" sz="2600" dirty="0">
                <a:solidFill>
                  <a:schemeClr val="tx1">
                    <a:lumMod val="65000"/>
                    <a:lumOff val="35000"/>
                  </a:schemeClr>
                </a:solidFill>
              </a:rPr>
              <a:t>Ένορκη Δήλωση πιστοποιημένη από τον Πρωτοκολλητή</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603979" y="793143"/>
            <a:ext cx="9603275" cy="104923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err="1">
                <a:solidFill>
                  <a:schemeClr val="tx1">
                    <a:lumMod val="65000"/>
                    <a:lumOff val="35000"/>
                  </a:schemeClr>
                </a:solidFill>
              </a:rPr>
              <a:t>δικαιωμα</a:t>
            </a:r>
            <a:r>
              <a:rPr lang="el-GR" sz="2600" b="1" dirty="0">
                <a:solidFill>
                  <a:schemeClr val="tx1">
                    <a:lumMod val="65000"/>
                    <a:lumOff val="35000"/>
                  </a:schemeClr>
                </a:solidFill>
              </a:rPr>
              <a:t> </a:t>
            </a:r>
            <a:r>
              <a:rPr lang="el-GR" sz="2600" b="1" dirty="0" err="1">
                <a:solidFill>
                  <a:schemeClr val="tx1">
                    <a:lumMod val="65000"/>
                    <a:lumOff val="35000"/>
                  </a:schemeClr>
                </a:solidFill>
              </a:rPr>
              <a:t>ψηφου</a:t>
            </a:r>
            <a:r>
              <a:rPr lang="el-GR" sz="2600" b="1" dirty="0">
                <a:solidFill>
                  <a:schemeClr val="tx1">
                    <a:lumMod val="65000"/>
                    <a:lumOff val="35000"/>
                  </a:schemeClr>
                </a:solidFill>
              </a:rPr>
              <a:t> και </a:t>
            </a:r>
            <a:r>
              <a:rPr lang="el-GR" sz="2600" b="1" dirty="0" err="1">
                <a:solidFill>
                  <a:schemeClr val="tx1">
                    <a:lumMod val="65000"/>
                    <a:lumOff val="35000"/>
                  </a:schemeClr>
                </a:solidFill>
              </a:rPr>
              <a:t>εγγραφα</a:t>
            </a:r>
            <a:r>
              <a:rPr lang="el-GR" sz="2600" b="1" dirty="0">
                <a:solidFill>
                  <a:schemeClr val="tx1">
                    <a:lumMod val="65000"/>
                    <a:lumOff val="35000"/>
                  </a:schemeClr>
                </a:solidFill>
              </a:rPr>
              <a:t> </a:t>
            </a:r>
            <a:r>
              <a:rPr lang="el-GR" sz="2600" b="1" dirty="0" err="1">
                <a:solidFill>
                  <a:schemeClr val="tx1">
                    <a:lumMod val="65000"/>
                    <a:lumOff val="35000"/>
                  </a:schemeClr>
                </a:solidFill>
              </a:rPr>
              <a:t>ασκησης</a:t>
            </a:r>
            <a:r>
              <a:rPr lang="el-GR" sz="2600" b="1" dirty="0">
                <a:solidFill>
                  <a:schemeClr val="tx1">
                    <a:lumMod val="65000"/>
                    <a:lumOff val="35000"/>
                  </a:schemeClr>
                </a:solidFill>
              </a:rPr>
              <a:t> </a:t>
            </a:r>
            <a:r>
              <a:rPr lang="el-GR" sz="2600" b="1" dirty="0" err="1">
                <a:solidFill>
                  <a:schemeClr val="tx1">
                    <a:lumMod val="65000"/>
                    <a:lumOff val="35000"/>
                  </a:schemeClr>
                </a:solidFill>
              </a:rPr>
              <a:t>εκλογικου</a:t>
            </a:r>
            <a:r>
              <a:rPr lang="el-GR" sz="2600" b="1" dirty="0">
                <a:solidFill>
                  <a:schemeClr val="tx1">
                    <a:lumMod val="65000"/>
                    <a:lumOff val="35000"/>
                  </a:schemeClr>
                </a:solidFill>
              </a:rPr>
              <a:t> </a:t>
            </a:r>
            <a:r>
              <a:rPr lang="el-GR" sz="2600" b="1" dirty="0" err="1">
                <a:solidFill>
                  <a:schemeClr val="tx1">
                    <a:lumMod val="65000"/>
                    <a:lumOff val="35000"/>
                  </a:schemeClr>
                </a:solidFill>
              </a:rPr>
              <a:t>δικαιωματοσ</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37</a:t>
            </a:fld>
            <a:endParaRPr lang="en-US"/>
          </a:p>
        </p:txBody>
      </p:sp>
    </p:spTree>
    <p:extLst>
      <p:ext uri="{BB962C8B-B14F-4D97-AF65-F5344CB8AC3E}">
        <p14:creationId xmlns:p14="http://schemas.microsoft.com/office/powerpoint/2010/main" val="2187125205"/>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57124" y="1771065"/>
            <a:ext cx="6888588" cy="4547848"/>
          </a:xfrm>
        </p:spPr>
        <p:txBody>
          <a:bodyPr rtlCol="0">
            <a:normAutofit/>
          </a:bodyPr>
          <a:lstStyle/>
          <a:p>
            <a:pPr>
              <a:defRPr/>
            </a:pPr>
            <a:r>
              <a:rPr lang="el-GR" sz="2800" dirty="0">
                <a:solidFill>
                  <a:schemeClr val="tx1">
                    <a:lumMod val="75000"/>
                    <a:lumOff val="25000"/>
                  </a:schemeClr>
                </a:solidFill>
                <a:effectLst>
                  <a:outerShdw blurRad="38100" dist="38100" dir="2700000" algn="tl">
                    <a:srgbClr val="C0C0C0"/>
                  </a:outerShdw>
                </a:effectLst>
              </a:rPr>
              <a:t>Διορισμοί Αντιπροσώπων υποψηφίων:</a:t>
            </a:r>
            <a:r>
              <a:rPr lang="el-GR" sz="2800" dirty="0">
                <a:effectLst>
                  <a:outerShdw blurRad="38100" dist="38100" dir="2700000" algn="tl">
                    <a:srgbClr val="C0C0C0"/>
                  </a:outerShdw>
                </a:effectLst>
              </a:rPr>
              <a:t>	</a:t>
            </a:r>
          </a:p>
          <a:p>
            <a:pPr lvl="1">
              <a:defRPr/>
            </a:pPr>
            <a:r>
              <a:rPr lang="el-GR" sz="2600" dirty="0">
                <a:solidFill>
                  <a:schemeClr val="tx1">
                    <a:lumMod val="65000"/>
                    <a:lumOff val="35000"/>
                  </a:schemeClr>
                </a:solidFill>
                <a:effectLst>
                  <a:outerShdw blurRad="38100" dist="38100" dir="2700000" algn="tl">
                    <a:srgbClr val="C0C0C0"/>
                  </a:outerShdw>
                </a:effectLst>
              </a:rPr>
              <a:t>Αντίγραφα επιστολών Πολιτικών Κομμάτων / Μεμονωμένων Υποψηφίων </a:t>
            </a:r>
          </a:p>
          <a:p>
            <a:pPr lvl="1">
              <a:defRPr/>
            </a:pPr>
            <a:r>
              <a:rPr lang="el-GR" sz="2600" dirty="0">
                <a:solidFill>
                  <a:schemeClr val="tx1">
                    <a:lumMod val="65000"/>
                    <a:lumOff val="35000"/>
                  </a:schemeClr>
                </a:solidFill>
                <a:effectLst>
                  <a:outerShdw blurRad="38100" dist="38100" dir="2700000" algn="tl">
                    <a:srgbClr val="C0C0C0"/>
                  </a:outerShdw>
                </a:effectLst>
              </a:rPr>
              <a:t>Εξουσιοδοτούνται τα πρόσωπα που θα υπογράφουν τους διορισμούς Αντιπροσώπων, με δείγμα της υπογραφής τους</a:t>
            </a:r>
          </a:p>
          <a:p>
            <a:pPr lvl="1">
              <a:defRPr/>
            </a:pPr>
            <a:r>
              <a:rPr lang="el-GR" sz="2600" dirty="0">
                <a:solidFill>
                  <a:schemeClr val="tx1">
                    <a:lumMod val="65000"/>
                    <a:lumOff val="35000"/>
                  </a:schemeClr>
                </a:solidFill>
                <a:effectLst>
                  <a:outerShdw blurRad="38100" dist="38100" dir="2700000" algn="tl">
                    <a:srgbClr val="C0C0C0"/>
                  </a:outerShdw>
                </a:effectLst>
              </a:rPr>
              <a:t>Θα βρίσκονται μέσα στην Κάλπη</a:t>
            </a:r>
          </a:p>
          <a:p>
            <a:pPr marL="457200" lvl="1" indent="0">
              <a:buClr>
                <a:schemeClr val="accent3"/>
              </a:buClr>
              <a:buNone/>
              <a:defRPr/>
            </a:pPr>
            <a:endParaRPr lang="en-US" sz="2600" i="1" dirty="0">
              <a:effectLst>
                <a:outerShdw blurRad="38100" dist="38100" dir="2700000" algn="tl">
                  <a:srgbClr val="C0C0C0"/>
                </a:outerShdw>
              </a:effectLst>
            </a:endParaRPr>
          </a:p>
          <a:p>
            <a:pPr>
              <a:buClr>
                <a:schemeClr val="accent3"/>
              </a:buClr>
              <a:defRPr/>
            </a:pPr>
            <a:endParaRPr lang="el-GR" sz="2600" dirty="0">
              <a:solidFill>
                <a:schemeClr val="tx1">
                  <a:lumMod val="65000"/>
                  <a:lumOff val="35000"/>
                </a:schemeClr>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603979" y="607268"/>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a:solidFill>
                  <a:schemeClr val="tx1">
                    <a:lumMod val="65000"/>
                    <a:lumOff val="35000"/>
                  </a:schemeClr>
                </a:solidFill>
              </a:rPr>
              <a:t>ΑΝΤΙΠΡΟΣΩΠΟΙ ΥΠΟΨΗΦΙΩΝ</a:t>
            </a:r>
            <a:endParaRPr lang="en-US" sz="2400" b="1" kern="0" cap="none" dirty="0">
              <a:solidFill>
                <a:prstClr val="black">
                  <a:lumMod val="65000"/>
                  <a:lumOff val="35000"/>
                </a:prstClr>
              </a:solidFill>
              <a:latin typeface="Corbel"/>
            </a:endParaRPr>
          </a:p>
        </p:txBody>
      </p:sp>
      <p:sp>
        <p:nvSpPr>
          <p:cNvPr id="7" name="Right Arrow 6"/>
          <p:cNvSpPr/>
          <p:nvPr/>
        </p:nvSpPr>
        <p:spPr>
          <a:xfrm>
            <a:off x="6602777" y="2003474"/>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pic>
        <p:nvPicPr>
          <p:cNvPr id="9" name="Picture 2" descr="C:\Users\User\AppData\Local\Microsoft\Windows\Temporary Internet Files\Content.IE5\ZP6PED8B\220px-Vote_1234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2777" y="5233039"/>
            <a:ext cx="909592" cy="8971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38</a:t>
            </a:fld>
            <a:endParaRPr lang="en-US"/>
          </a:p>
        </p:txBody>
      </p:sp>
      <p:pic>
        <p:nvPicPr>
          <p:cNvPr id="6" name="Picture 5"/>
          <p:cNvPicPr>
            <a:picLocks noChangeAspect="1"/>
          </p:cNvPicPr>
          <p:nvPr/>
        </p:nvPicPr>
        <p:blipFill rotWithShape="1">
          <a:blip r:embed="rId5"/>
          <a:srcRect l="28514" t="19335" r="45505" b="20936"/>
          <a:stretch/>
        </p:blipFill>
        <p:spPr>
          <a:xfrm>
            <a:off x="8142515" y="1553029"/>
            <a:ext cx="4049486" cy="5355771"/>
          </a:xfrm>
          <a:prstGeom prst="rect">
            <a:avLst/>
          </a:prstGeom>
        </p:spPr>
      </p:pic>
    </p:spTree>
    <p:extLst>
      <p:ext uri="{BB962C8B-B14F-4D97-AF65-F5344CB8AC3E}">
        <p14:creationId xmlns:p14="http://schemas.microsoft.com/office/powerpoint/2010/main" val="4237092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grpId="1"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00038" y="1984902"/>
            <a:ext cx="7582715" cy="4538663"/>
          </a:xfrm>
        </p:spPr>
        <p:txBody>
          <a:bodyPr rtlCol="0">
            <a:noAutofit/>
          </a:bodyPr>
          <a:lstStyle/>
          <a:p>
            <a:pPr marL="0" indent="0">
              <a:buClr>
                <a:schemeClr val="accent3"/>
              </a:buClr>
              <a:buNone/>
              <a:defRPr/>
            </a:pPr>
            <a:r>
              <a:rPr lang="el-GR" sz="2800" dirty="0">
                <a:solidFill>
                  <a:schemeClr val="tx1">
                    <a:lumMod val="75000"/>
                    <a:lumOff val="25000"/>
                  </a:schemeClr>
                </a:solidFill>
              </a:rPr>
              <a:t>Αντιπρόσωποι Υποψηφίων</a:t>
            </a:r>
            <a:r>
              <a:rPr lang="el-GR" sz="2800" b="1" dirty="0">
                <a:solidFill>
                  <a:schemeClr val="tx1">
                    <a:lumMod val="65000"/>
                    <a:lumOff val="35000"/>
                  </a:schemeClr>
                </a:solidFill>
              </a:rPr>
              <a:t>:</a:t>
            </a:r>
            <a:endParaRPr lang="el-GR" sz="2800" dirty="0">
              <a:solidFill>
                <a:schemeClr val="tx1">
                  <a:lumMod val="65000"/>
                  <a:lumOff val="35000"/>
                </a:schemeClr>
              </a:solidFill>
              <a:latin typeface="+mj-lt"/>
            </a:endParaRPr>
          </a:p>
          <a:p>
            <a:pPr marL="274320" indent="-274320" fontAlgn="auto">
              <a:spcAft>
                <a:spcPts val="0"/>
              </a:spcAft>
              <a:buFont typeface="Arial" charset="0"/>
              <a:buChar char="•"/>
              <a:defRPr/>
            </a:pPr>
            <a:r>
              <a:rPr lang="el-GR" sz="2400" dirty="0">
                <a:solidFill>
                  <a:schemeClr val="tx1">
                    <a:lumMod val="65000"/>
                    <a:lumOff val="35000"/>
                  </a:schemeClr>
                </a:solidFill>
                <a:latin typeface="+mj-lt"/>
              </a:rPr>
              <a:t>Μπορούν να παρίστανται αφού παρουσιάσουν Εξουσιοδότηση</a:t>
            </a:r>
            <a:r>
              <a:rPr lang="en-US" sz="2400" dirty="0">
                <a:solidFill>
                  <a:schemeClr val="tx1">
                    <a:lumMod val="65000"/>
                    <a:lumOff val="35000"/>
                  </a:schemeClr>
                </a:solidFill>
                <a:latin typeface="+mj-lt"/>
              </a:rPr>
              <a:t> </a:t>
            </a:r>
            <a:r>
              <a:rPr lang="en-US" sz="2400" b="1" dirty="0">
                <a:solidFill>
                  <a:schemeClr val="tx1">
                    <a:lumMod val="65000"/>
                    <a:lumOff val="35000"/>
                  </a:schemeClr>
                </a:solidFill>
                <a:latin typeface="+mj-lt"/>
              </a:rPr>
              <a:t>(</a:t>
            </a:r>
            <a:r>
              <a:rPr lang="el-GR" sz="2400" b="1" dirty="0">
                <a:solidFill>
                  <a:schemeClr val="tx1">
                    <a:lumMod val="65000"/>
                    <a:lumOff val="35000"/>
                  </a:schemeClr>
                </a:solidFill>
                <a:latin typeface="+mj-lt"/>
              </a:rPr>
              <a:t>Έντυπο Β.Ε.16)</a:t>
            </a:r>
          </a:p>
          <a:p>
            <a:pPr marL="274320" indent="-274320">
              <a:buFont typeface="Arial" charset="0"/>
              <a:buChar char="•"/>
              <a:defRPr/>
            </a:pPr>
            <a:r>
              <a:rPr lang="el-GR" sz="2400" dirty="0">
                <a:solidFill>
                  <a:schemeClr val="tx1">
                    <a:lumMod val="65000"/>
                    <a:lumOff val="35000"/>
                  </a:schemeClr>
                </a:solidFill>
                <a:latin typeface="+mj-lt"/>
              </a:rPr>
              <a:t>Επιτρέπεται η μεταφορά σημειώσεων έξω από το Εκλογικό Κέντρο με </a:t>
            </a:r>
            <a:r>
              <a:rPr lang="el-GR" sz="2400" u="sng" dirty="0">
                <a:solidFill>
                  <a:schemeClr val="tx1">
                    <a:lumMod val="65000"/>
                    <a:lumOff val="35000"/>
                  </a:schemeClr>
                </a:solidFill>
                <a:effectLst>
                  <a:outerShdw blurRad="38100" dist="38100" dir="2700000" algn="tl">
                    <a:srgbClr val="000000">
                      <a:alpha val="43137"/>
                    </a:srgbClr>
                  </a:outerShdw>
                </a:effectLst>
                <a:latin typeface="+mj-lt"/>
              </a:rPr>
              <a:t>διακριτικότητα</a:t>
            </a:r>
          </a:p>
          <a:p>
            <a:pPr marL="274320" indent="-274320" fontAlgn="auto">
              <a:spcAft>
                <a:spcPts val="0"/>
              </a:spcAft>
              <a:buFont typeface="Arial" charset="0"/>
              <a:buChar char="•"/>
              <a:defRPr/>
            </a:pPr>
            <a:r>
              <a:rPr lang="el-GR" sz="2400" u="sng" dirty="0">
                <a:solidFill>
                  <a:schemeClr val="tx1">
                    <a:lumMod val="65000"/>
                    <a:lumOff val="35000"/>
                  </a:schemeClr>
                </a:solidFill>
                <a:latin typeface="+mj-lt"/>
              </a:rPr>
              <a:t>Ένας</a:t>
            </a:r>
            <a:r>
              <a:rPr lang="el-GR" sz="2400" dirty="0">
                <a:solidFill>
                  <a:schemeClr val="tx1">
                    <a:lumMod val="65000"/>
                    <a:lumOff val="35000"/>
                  </a:schemeClr>
                </a:solidFill>
                <a:latin typeface="+mj-lt"/>
              </a:rPr>
              <a:t> Αντιπρόσωπος σε κάθε Κέντρο για κάθε κομματικό συνδυασμό/ ανεξάρτητο υποψήφιο </a:t>
            </a:r>
            <a:r>
              <a:rPr lang="el-GR" sz="2400" b="1" dirty="0">
                <a:solidFill>
                  <a:schemeClr val="accent1"/>
                </a:solidFill>
                <a:latin typeface="+mj-lt"/>
              </a:rPr>
              <a:t>*</a:t>
            </a:r>
          </a:p>
          <a:p>
            <a:pPr marL="274320" indent="-274320" fontAlgn="auto">
              <a:spcAft>
                <a:spcPts val="0"/>
              </a:spcAft>
              <a:buClr>
                <a:schemeClr val="accent3"/>
              </a:buClr>
              <a:buFont typeface="Wingdings" pitchFamily="2" charset="2"/>
              <a:buNone/>
              <a:defRPr/>
            </a:pPr>
            <a:r>
              <a:rPr lang="en-GB" sz="2400" i="1" dirty="0">
                <a:solidFill>
                  <a:schemeClr val="tx1">
                    <a:lumMod val="65000"/>
                    <a:lumOff val="35000"/>
                  </a:schemeClr>
                </a:solidFill>
                <a:latin typeface="+mj-lt"/>
              </a:rPr>
              <a:t>		</a:t>
            </a:r>
            <a:endParaRPr lang="en-US" sz="2400" i="1" dirty="0">
              <a:solidFill>
                <a:schemeClr val="bg1">
                  <a:lumMod val="50000"/>
                </a:schemeClr>
              </a:solidFill>
              <a:latin typeface="+mj-lt"/>
            </a:endParaRP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1403" y="131769"/>
            <a:ext cx="825500" cy="822325"/>
          </a:xfrm>
          <a:prstGeom prst="rect">
            <a:avLst/>
          </a:prstGeom>
          <a:ln>
            <a:noFill/>
          </a:ln>
          <a:effectLst>
            <a:outerShdw blurRad="292100" dist="139700" dir="2700000" algn="tl" rotWithShape="0">
              <a:srgbClr val="333333">
                <a:alpha val="65000"/>
              </a:srgbClr>
            </a:outerShdw>
          </a:effectLst>
        </p:spPr>
      </p:pic>
      <p:pic>
        <p:nvPicPr>
          <p:cNvPr id="65548" name="Picture 12" descr="C:\Users\user\AppData\Local\Microsoft\Windows\Temporary Internet Files\Content.IE5\V32I2UJO\MC900056644[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2278" y="5596375"/>
            <a:ext cx="1181717" cy="11739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srcRect b="3906"/>
          <a:stretch/>
        </p:blipFill>
        <p:spPr>
          <a:xfrm>
            <a:off x="8069943" y="1521919"/>
            <a:ext cx="4148032" cy="5326124"/>
          </a:xfrm>
          <a:prstGeom prst="rect">
            <a:avLst/>
          </a:prstGeom>
        </p:spPr>
      </p:pic>
      <p:sp>
        <p:nvSpPr>
          <p:cNvPr id="15" name="Title 1"/>
          <p:cNvSpPr txBox="1">
            <a:spLocks/>
          </p:cNvSpPr>
          <p:nvPr/>
        </p:nvSpPr>
        <p:spPr>
          <a:xfrm>
            <a:off x="1603979" y="578240"/>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a:solidFill>
                  <a:schemeClr val="tx1">
                    <a:lumMod val="65000"/>
                    <a:lumOff val="35000"/>
                  </a:schemeClr>
                </a:solidFill>
              </a:rPr>
              <a:t>ΑΝΤΙΠΡΟΣΩΠΟΙ ΥΠΟΨΗΦΙΩΝ</a:t>
            </a:r>
            <a:endParaRPr lang="en-US" sz="2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39</a:t>
            </a:fld>
            <a:endParaRPr lang="en-US"/>
          </a:p>
        </p:txBody>
      </p:sp>
      <p:sp>
        <p:nvSpPr>
          <p:cNvPr id="8" name="Right Arrow 7"/>
          <p:cNvSpPr/>
          <p:nvPr/>
        </p:nvSpPr>
        <p:spPr>
          <a:xfrm>
            <a:off x="6471105" y="2251770"/>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xEl>
                                              <p:pRg st="4" end="4"/>
                                            </p:txEl>
                                          </p:spTgt>
                                        </p:tgtEl>
                                        <p:attrNameLst>
                                          <p:attrName>style.visibility</p:attrName>
                                        </p:attrNameLst>
                                      </p:cBhvr>
                                      <p:to>
                                        <p:strVal val="visible"/>
                                      </p:to>
                                    </p:set>
                                    <p:animEffect transition="in" filter="fade">
                                      <p:cBhvr>
                                        <p:cTn id="7" dur="1000"/>
                                        <p:tgtEl>
                                          <p:spTgt spid="11269">
                                            <p:txEl>
                                              <p:pRg st="4" end="4"/>
                                            </p:txEl>
                                          </p:spTgt>
                                        </p:tgtEl>
                                      </p:cBhvr>
                                    </p:animEffect>
                                    <p:anim calcmode="lin" valueType="num">
                                      <p:cBhvr>
                                        <p:cTn id="8" dur="1000" fill="hold"/>
                                        <p:tgtEl>
                                          <p:spTgt spid="11269">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1269">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xit" presetSubtype="0" fill="hold" grpId="1" nodeType="withEffect">
                                  <p:stCondLst>
                                    <p:cond delay="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fontAlgn="auto">
              <a:spcAft>
                <a:spcPts val="0"/>
              </a:spcAft>
              <a:defRPr/>
            </a:pPr>
            <a:r>
              <a:rPr lang="el-GR" sz="5400" b="1" dirty="0">
                <a:solidFill>
                  <a:schemeClr val="tx1">
                    <a:lumMod val="65000"/>
                    <a:lumOff val="35000"/>
                  </a:schemeClr>
                </a:solidFill>
              </a:rPr>
              <a:t>ΠΡΟΕΤΟΙΜΑΣΙΑ</a:t>
            </a:r>
            <a:endParaRPr lang="el-GR" sz="5400" dirty="0">
              <a:solidFill>
                <a:schemeClr val="tx1">
                  <a:lumMod val="65000"/>
                  <a:lumOff val="35000"/>
                </a:schemeClr>
              </a:solidFill>
            </a:endParaRPr>
          </a:p>
        </p:txBody>
      </p:sp>
      <p:pic>
        <p:nvPicPr>
          <p:cNvPr id="3584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9121" y="1939830"/>
            <a:ext cx="3461656" cy="3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4</a:t>
            </a:fld>
            <a:endParaRPr lang="en-US"/>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480060" y="1984902"/>
            <a:ext cx="10870112" cy="5010984"/>
          </a:xfrm>
        </p:spPr>
        <p:txBody>
          <a:bodyPr rtlCol="0">
            <a:noAutofit/>
          </a:bodyPr>
          <a:lstStyle/>
          <a:p>
            <a:pPr marL="0" indent="0">
              <a:buClr>
                <a:schemeClr val="accent3"/>
              </a:buClr>
              <a:buNone/>
              <a:defRPr/>
            </a:pPr>
            <a:r>
              <a:rPr lang="el-GR" sz="3200" b="1" dirty="0">
                <a:solidFill>
                  <a:schemeClr val="accent1"/>
                </a:solidFill>
                <a:latin typeface="+mj-lt"/>
              </a:rPr>
              <a:t>*</a:t>
            </a:r>
            <a:r>
              <a:rPr lang="el-GR" sz="3200" dirty="0">
                <a:solidFill>
                  <a:schemeClr val="tx1">
                    <a:lumMod val="65000"/>
                    <a:lumOff val="35000"/>
                  </a:schemeClr>
                </a:solidFill>
                <a:latin typeface="+mj-lt"/>
              </a:rPr>
              <a:t> </a:t>
            </a:r>
            <a:r>
              <a:rPr lang="en-GB" sz="2800" dirty="0">
                <a:solidFill>
                  <a:schemeClr val="tx1">
                    <a:lumMod val="65000"/>
                    <a:lumOff val="35000"/>
                  </a:schemeClr>
                </a:solidFill>
                <a:latin typeface="+mj-lt"/>
              </a:rPr>
              <a:t>O</a:t>
            </a:r>
            <a:r>
              <a:rPr lang="el-GR" sz="2800" dirty="0" smtClean="0">
                <a:solidFill>
                  <a:schemeClr val="tx1">
                    <a:lumMod val="65000"/>
                    <a:lumOff val="35000"/>
                  </a:schemeClr>
                </a:solidFill>
                <a:latin typeface="+mj-lt"/>
              </a:rPr>
              <a:t>ι </a:t>
            </a:r>
            <a:r>
              <a:rPr lang="el-GR" sz="2800" dirty="0">
                <a:solidFill>
                  <a:schemeClr val="tx1">
                    <a:lumMod val="65000"/>
                    <a:lumOff val="35000"/>
                  </a:schemeClr>
                </a:solidFill>
                <a:latin typeface="+mj-lt"/>
              </a:rPr>
              <a:t>Αντιπρόσωποι </a:t>
            </a:r>
            <a:r>
              <a:rPr lang="el-GR" sz="2800" dirty="0" smtClean="0">
                <a:solidFill>
                  <a:schemeClr val="tx1">
                    <a:lumMod val="65000"/>
                    <a:lumOff val="35000"/>
                  </a:schemeClr>
                </a:solidFill>
                <a:latin typeface="+mj-lt"/>
              </a:rPr>
              <a:t>των Κομμάτων/Υποψηφίων μπορούν να παραμένουν </a:t>
            </a:r>
            <a:r>
              <a:rPr lang="el-GR" sz="2800" dirty="0">
                <a:solidFill>
                  <a:schemeClr val="tx1">
                    <a:lumMod val="65000"/>
                    <a:lumOff val="35000"/>
                  </a:schemeClr>
                </a:solidFill>
                <a:latin typeface="+mj-lt"/>
              </a:rPr>
              <a:t>στο Εκλογικό </a:t>
            </a:r>
            <a:r>
              <a:rPr lang="el-GR" sz="2800" dirty="0" smtClean="0">
                <a:solidFill>
                  <a:schemeClr val="tx1">
                    <a:lumMod val="65000"/>
                    <a:lumOff val="35000"/>
                  </a:schemeClr>
                </a:solidFill>
                <a:latin typeface="+mj-lt"/>
              </a:rPr>
              <a:t>Κέντρο και να ακολουθηθεί η διαδικασία που καταγράφεται στις οδηγίες του Γενικού Εφόρου Εκλογών που βρίσκονται μέσα στην κάλπη.</a:t>
            </a:r>
            <a:endParaRPr lang="en-US" sz="2800" i="1" dirty="0">
              <a:solidFill>
                <a:schemeClr val="bg1">
                  <a:lumMod val="50000"/>
                </a:schemeClr>
              </a:solidFill>
              <a:latin typeface="+mj-lt"/>
            </a:endParaRP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1403" y="131769"/>
            <a:ext cx="825500" cy="822325"/>
          </a:xfrm>
          <a:prstGeom prst="rect">
            <a:avLst/>
          </a:prstGeom>
          <a:ln>
            <a:noFill/>
          </a:ln>
          <a:effectLst>
            <a:outerShdw blurRad="292100" dist="139700" dir="2700000" algn="tl" rotWithShape="0">
              <a:srgbClr val="333333">
                <a:alpha val="65000"/>
              </a:srgbClr>
            </a:outerShdw>
          </a:effectLst>
        </p:spPr>
      </p:pic>
      <p:sp>
        <p:nvSpPr>
          <p:cNvPr id="15" name="Title 1"/>
          <p:cNvSpPr txBox="1">
            <a:spLocks/>
          </p:cNvSpPr>
          <p:nvPr/>
        </p:nvSpPr>
        <p:spPr>
          <a:xfrm>
            <a:off x="1603979" y="578240"/>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a:solidFill>
                  <a:schemeClr val="tx1">
                    <a:lumMod val="65000"/>
                    <a:lumOff val="35000"/>
                  </a:schemeClr>
                </a:solidFill>
              </a:rPr>
              <a:t>ΑΝΤΙΠΡΟΣΩΠΟΙ ΥΠΟΨΗΦΙΩΝ</a:t>
            </a:r>
            <a:endParaRPr lang="en-US" sz="2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40</a:t>
            </a:fld>
            <a:endParaRPr lang="en-US"/>
          </a:p>
        </p:txBody>
      </p:sp>
    </p:spTree>
    <p:extLst>
      <p:ext uri="{BB962C8B-B14F-4D97-AF65-F5344CB8AC3E}">
        <p14:creationId xmlns:p14="http://schemas.microsoft.com/office/powerpoint/2010/main" val="40891789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fade">
                                      <p:cBhvr>
                                        <p:cTn id="7" dur="1000"/>
                                        <p:tgtEl>
                                          <p:spTgt spid="11269">
                                            <p:txEl>
                                              <p:pRg st="0" end="0"/>
                                            </p:txEl>
                                          </p:spTgt>
                                        </p:tgtEl>
                                      </p:cBhvr>
                                    </p:animEffect>
                                    <p:anim calcmode="lin" valueType="num">
                                      <p:cBhvr>
                                        <p:cTn id="8" dur="1000" fill="hold"/>
                                        <p:tgtEl>
                                          <p:spTgt spid="1126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746463"/>
            <a:ext cx="9603275" cy="1049235"/>
          </a:xfrm>
        </p:spPr>
        <p:txBody>
          <a:bodyPr>
            <a:normAutofit fontScale="90000"/>
          </a:bodyPr>
          <a:lstStyle/>
          <a:p>
            <a:pPr algn="ctr" fontAlgn="auto">
              <a:spcAft>
                <a:spcPts val="0"/>
              </a:spcAft>
              <a:defRPr/>
            </a:pPr>
            <a:r>
              <a:rPr lang="el-GR" sz="4800" b="1" dirty="0">
                <a:solidFill>
                  <a:schemeClr val="tx1">
                    <a:lumMod val="65000"/>
                    <a:lumOff val="35000"/>
                  </a:schemeClr>
                </a:solidFill>
              </a:rPr>
              <a:t>ΨΗΦΟΦΟΡΙΑ</a:t>
            </a:r>
            <a:br>
              <a:rPr lang="el-GR" sz="4800" b="1" dirty="0">
                <a:solidFill>
                  <a:schemeClr val="tx1">
                    <a:lumMod val="65000"/>
                    <a:lumOff val="35000"/>
                  </a:schemeClr>
                </a:solidFill>
              </a:rPr>
            </a:br>
            <a:r>
              <a:rPr lang="el-GR" sz="2700" b="1" dirty="0" err="1">
                <a:solidFill>
                  <a:schemeClr val="tx1">
                    <a:lumMod val="65000"/>
                    <a:lumOff val="35000"/>
                  </a:schemeClr>
                </a:solidFill>
              </a:rPr>
              <a:t>στελεχωση</a:t>
            </a:r>
            <a:r>
              <a:rPr lang="el-GR" sz="2700" b="1" dirty="0">
                <a:solidFill>
                  <a:schemeClr val="tx1">
                    <a:lumMod val="65000"/>
                    <a:lumOff val="35000"/>
                  </a:schemeClr>
                </a:solidFill>
              </a:rPr>
              <a:t> </a:t>
            </a:r>
            <a:r>
              <a:rPr lang="el-GR" sz="2700" b="1" dirty="0" err="1">
                <a:solidFill>
                  <a:schemeClr val="tx1">
                    <a:lumMod val="65000"/>
                    <a:lumOff val="35000"/>
                  </a:schemeClr>
                </a:solidFill>
              </a:rPr>
              <a:t>εκλογικου</a:t>
            </a:r>
            <a:r>
              <a:rPr lang="el-GR" sz="2700" b="1" dirty="0">
                <a:solidFill>
                  <a:schemeClr val="tx1">
                    <a:lumMod val="65000"/>
                    <a:lumOff val="35000"/>
                  </a:schemeClr>
                </a:solidFill>
              </a:rPr>
              <a:t> </a:t>
            </a:r>
            <a:r>
              <a:rPr lang="el-GR" sz="2700" b="1" dirty="0" err="1">
                <a:solidFill>
                  <a:schemeClr val="tx1">
                    <a:lumMod val="65000"/>
                    <a:lumOff val="35000"/>
                  </a:schemeClr>
                </a:solidFill>
              </a:rPr>
              <a:t>κεντρου</a:t>
            </a:r>
            <a:r>
              <a:rPr lang="en-US" sz="2700" b="1" kern="0" cap="none" dirty="0">
                <a:solidFill>
                  <a:prstClr val="black">
                    <a:lumMod val="65000"/>
                    <a:lumOff val="35000"/>
                  </a:prstClr>
                </a:solidFill>
                <a:latin typeface="Corbel"/>
              </a:rPr>
              <a:t/>
            </a:r>
            <a:br>
              <a:rPr lang="en-US" sz="2700" b="1" kern="0" cap="none" dirty="0">
                <a:solidFill>
                  <a:prstClr val="black">
                    <a:lumMod val="65000"/>
                    <a:lumOff val="35000"/>
                  </a:prstClr>
                </a:solidFill>
                <a:latin typeface="Corbel"/>
              </a:rPr>
            </a:br>
            <a:endParaRPr lang="en-GB" dirty="0"/>
          </a:p>
        </p:txBody>
      </p:sp>
      <p:sp>
        <p:nvSpPr>
          <p:cNvPr id="3" name="Content Placeholder 2"/>
          <p:cNvSpPr>
            <a:spLocks noGrp="1"/>
          </p:cNvSpPr>
          <p:nvPr>
            <p:ph idx="1"/>
          </p:nvPr>
        </p:nvSpPr>
        <p:spPr>
          <a:xfrm>
            <a:off x="480061" y="2015732"/>
            <a:ext cx="11261996" cy="3949639"/>
          </a:xfrm>
        </p:spPr>
        <p:txBody>
          <a:bodyPr>
            <a:normAutofit/>
          </a:bodyPr>
          <a:lstStyle/>
          <a:p>
            <a:r>
              <a:rPr lang="el-GR" sz="2800" dirty="0">
                <a:solidFill>
                  <a:schemeClr val="tx1">
                    <a:lumMod val="65000"/>
                    <a:lumOff val="35000"/>
                  </a:schemeClr>
                </a:solidFill>
              </a:rPr>
              <a:t>Κάθε Εκλογικό Κέντρο ανάλογα με τον αριθμό των εγγεγραμμένων εκλογέων στελεχώνεται ως εξής</a:t>
            </a:r>
          </a:p>
          <a:p>
            <a:pPr lvl="1"/>
            <a:r>
              <a:rPr lang="el-GR" sz="2600" b="1" dirty="0">
                <a:solidFill>
                  <a:schemeClr val="tx1">
                    <a:lumMod val="65000"/>
                    <a:lumOff val="35000"/>
                  </a:schemeClr>
                </a:solidFill>
              </a:rPr>
              <a:t>Μέχρι 250: </a:t>
            </a:r>
            <a:r>
              <a:rPr lang="el-GR" sz="2600" dirty="0">
                <a:solidFill>
                  <a:schemeClr val="tx1">
                    <a:lumMod val="65000"/>
                    <a:lumOff val="35000"/>
                  </a:schemeClr>
                </a:solidFill>
              </a:rPr>
              <a:t>Προεδρεύων και 2 Βοηθοί Υπάλληλοι</a:t>
            </a:r>
          </a:p>
          <a:p>
            <a:pPr lvl="1"/>
            <a:r>
              <a:rPr lang="el-GR" sz="2600" b="1" dirty="0">
                <a:solidFill>
                  <a:schemeClr val="tx1">
                    <a:lumMod val="65000"/>
                    <a:lumOff val="35000"/>
                  </a:schemeClr>
                </a:solidFill>
              </a:rPr>
              <a:t>Από 251 – 500</a:t>
            </a:r>
            <a:r>
              <a:rPr lang="el-GR" sz="2600" dirty="0">
                <a:solidFill>
                  <a:schemeClr val="tx1">
                    <a:lumMod val="65000"/>
                    <a:lumOff val="35000"/>
                  </a:schemeClr>
                </a:solidFill>
              </a:rPr>
              <a:t>: Προεδρεύων και 3 Βοηθοί Υπάλληλοι</a:t>
            </a:r>
          </a:p>
          <a:p>
            <a:pPr lvl="1"/>
            <a:r>
              <a:rPr lang="el-GR" sz="2600" b="1" dirty="0">
                <a:solidFill>
                  <a:schemeClr val="tx1">
                    <a:lumMod val="65000"/>
                    <a:lumOff val="35000"/>
                  </a:schemeClr>
                </a:solidFill>
              </a:rPr>
              <a:t>Από 501 και άνω</a:t>
            </a:r>
            <a:r>
              <a:rPr lang="el-GR" sz="2600" dirty="0">
                <a:solidFill>
                  <a:schemeClr val="tx1">
                    <a:lumMod val="65000"/>
                    <a:lumOff val="35000"/>
                  </a:schemeClr>
                </a:solidFill>
              </a:rPr>
              <a:t>: Προεδρεύων και 4 Βοηθοί Υπάλληλοι</a:t>
            </a:r>
          </a:p>
          <a:p>
            <a:r>
              <a:rPr lang="el-GR" sz="2800" dirty="0">
                <a:solidFill>
                  <a:schemeClr val="tx1">
                    <a:lumMod val="65000"/>
                    <a:lumOff val="35000"/>
                  </a:schemeClr>
                </a:solidFill>
              </a:rPr>
              <a:t>Ένας Αστυνομικός τοποθετείται σε κάθε Εκλογικό Κέντρο</a:t>
            </a:r>
          </a:p>
          <a:p>
            <a:endParaRPr lang="el-GR" sz="2800" dirty="0"/>
          </a:p>
          <a:p>
            <a:endParaRPr lang="el-GR" sz="2800" dirty="0"/>
          </a:p>
          <a:p>
            <a:endParaRPr lang="el-GR" sz="2800" dirty="0"/>
          </a:p>
          <a:p>
            <a:endParaRPr lang="el-GR" sz="2800" dirty="0"/>
          </a:p>
          <a:p>
            <a:endParaRPr lang="en-GB" sz="2800"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41</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1403" y="131769"/>
            <a:ext cx="825500" cy="822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8349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00038" y="1733264"/>
            <a:ext cx="11464332" cy="4640174"/>
          </a:xfrm>
        </p:spPr>
        <p:txBody>
          <a:bodyPr rtlCol="0">
            <a:noAutofit/>
          </a:bodyPr>
          <a:lstStyle/>
          <a:p>
            <a:pPr marL="228600" lvl="1">
              <a:spcBef>
                <a:spcPts val="1000"/>
              </a:spcBef>
              <a:defRPr/>
            </a:pPr>
            <a:r>
              <a:rPr lang="el-GR" sz="2600" b="1" u="sng" kern="0" dirty="0">
                <a:solidFill>
                  <a:schemeClr val="tx1">
                    <a:lumMod val="65000"/>
                    <a:lumOff val="35000"/>
                  </a:schemeClr>
                </a:solidFill>
                <a:latin typeface="Corbel"/>
              </a:rPr>
              <a:t>Αστυνομικός:</a:t>
            </a:r>
          </a:p>
          <a:p>
            <a:pPr marL="685800" lvl="2">
              <a:spcBef>
                <a:spcPts val="1000"/>
              </a:spcBef>
              <a:defRPr/>
            </a:pPr>
            <a:r>
              <a:rPr lang="el-GR" sz="2400" kern="0" dirty="0">
                <a:solidFill>
                  <a:schemeClr val="tx1">
                    <a:lumMod val="65000"/>
                    <a:lumOff val="35000"/>
                  </a:schemeClr>
                </a:solidFill>
                <a:latin typeface="Corbel"/>
              </a:rPr>
              <a:t>Ένας έξω από κάθε Εκλογικό Κέντρο </a:t>
            </a:r>
            <a:r>
              <a:rPr lang="el-GR" sz="2000" kern="0" dirty="0">
                <a:solidFill>
                  <a:schemeClr val="tx1">
                    <a:lumMod val="65000"/>
                    <a:lumOff val="35000"/>
                  </a:schemeClr>
                </a:solidFill>
                <a:latin typeface="Corbel"/>
              </a:rPr>
              <a:t>(καθ’ όλη τη διάρκεια της ψηφοφορίας μέχρι την αναχώρηση του Προεδρεύοντα με την κάλπη) </a:t>
            </a:r>
          </a:p>
          <a:p>
            <a:pPr>
              <a:defRPr/>
            </a:pPr>
            <a:r>
              <a:rPr lang="el-GR" sz="2600" b="1" u="sng" kern="0" dirty="0">
                <a:solidFill>
                  <a:schemeClr val="tx1">
                    <a:lumMod val="65000"/>
                    <a:lumOff val="35000"/>
                  </a:schemeClr>
                </a:solidFill>
                <a:latin typeface="Corbel"/>
              </a:rPr>
              <a:t>Καθήκοντα/Υποχρεώσεις:</a:t>
            </a:r>
            <a:r>
              <a:rPr lang="el-GR" sz="2600" b="1" kern="0" dirty="0">
                <a:solidFill>
                  <a:schemeClr val="tx1">
                    <a:lumMod val="65000"/>
                    <a:lumOff val="35000"/>
                  </a:schemeClr>
                </a:solidFill>
                <a:latin typeface="Corbel"/>
              </a:rPr>
              <a:t> </a:t>
            </a:r>
            <a:r>
              <a:rPr lang="el-GR" sz="2600" kern="0" dirty="0">
                <a:solidFill>
                  <a:schemeClr val="tx1">
                    <a:lumMod val="65000"/>
                    <a:lumOff val="35000"/>
                  </a:schemeClr>
                </a:solidFill>
                <a:latin typeface="Corbel"/>
              </a:rPr>
              <a:t> </a:t>
            </a:r>
          </a:p>
          <a:p>
            <a:pPr lvl="1">
              <a:defRPr/>
            </a:pPr>
            <a:r>
              <a:rPr lang="el-GR" sz="2400" kern="0" dirty="0">
                <a:solidFill>
                  <a:schemeClr val="tx1">
                    <a:lumMod val="65000"/>
                    <a:lumOff val="35000"/>
                  </a:schemeClr>
                </a:solidFill>
                <a:latin typeface="Corbel"/>
              </a:rPr>
              <a:t>Ρυθμίζει την είσοδο / έξοδο των εκλογέων </a:t>
            </a:r>
            <a:r>
              <a:rPr lang="el-GR" sz="2400" u="sng" kern="0" dirty="0">
                <a:solidFill>
                  <a:schemeClr val="tx1">
                    <a:lumMod val="65000"/>
                    <a:lumOff val="35000"/>
                  </a:schemeClr>
                </a:solidFill>
                <a:latin typeface="Corbel"/>
              </a:rPr>
              <a:t>και την ταυτοποίηση των εκλογέων που υποχρεωτικά θα φέρουν μάσκες</a:t>
            </a:r>
            <a:r>
              <a:rPr lang="el-GR" sz="2400" kern="0" dirty="0">
                <a:solidFill>
                  <a:schemeClr val="tx1">
                    <a:lumMod val="65000"/>
                    <a:lumOff val="35000"/>
                  </a:schemeClr>
                </a:solidFill>
                <a:latin typeface="Corbel"/>
              </a:rPr>
              <a:t>, σύμφωνα με το πρωτόκολλο του Υπουργείου Υγείας</a:t>
            </a:r>
            <a:r>
              <a:rPr lang="en-GB" sz="2400" kern="0" dirty="0">
                <a:solidFill>
                  <a:schemeClr val="tx1">
                    <a:lumMod val="65000"/>
                    <a:lumOff val="35000"/>
                  </a:schemeClr>
                </a:solidFill>
                <a:latin typeface="Corbel"/>
              </a:rPr>
              <a:t> </a:t>
            </a:r>
            <a:r>
              <a:rPr lang="en-GB" sz="2400" b="1" kern="0" dirty="0">
                <a:solidFill>
                  <a:schemeClr val="tx1">
                    <a:lumMod val="65000"/>
                    <a:lumOff val="35000"/>
                  </a:schemeClr>
                </a:solidFill>
                <a:latin typeface="Corbel"/>
              </a:rPr>
              <a:t>(</a:t>
            </a:r>
            <a:r>
              <a:rPr lang="el-GR" sz="2400" b="1" kern="0" dirty="0">
                <a:solidFill>
                  <a:schemeClr val="tx1">
                    <a:lumMod val="65000"/>
                    <a:lumOff val="35000"/>
                  </a:schemeClr>
                </a:solidFill>
                <a:latin typeface="Corbel"/>
              </a:rPr>
              <a:t>Παράρτημα 1)</a:t>
            </a:r>
            <a:r>
              <a:rPr lang="el-GR" sz="2400" kern="0" dirty="0">
                <a:solidFill>
                  <a:schemeClr val="tx1">
                    <a:lumMod val="65000"/>
                    <a:lumOff val="35000"/>
                  </a:schemeClr>
                </a:solidFill>
                <a:latin typeface="Corbel"/>
              </a:rPr>
              <a:t>.</a:t>
            </a:r>
          </a:p>
          <a:p>
            <a:pPr lvl="1">
              <a:defRPr/>
            </a:pPr>
            <a:r>
              <a:rPr lang="el-GR" sz="2400" kern="0" dirty="0">
                <a:solidFill>
                  <a:schemeClr val="tx1">
                    <a:lumMod val="65000"/>
                    <a:lumOff val="35000"/>
                  </a:schemeClr>
                </a:solidFill>
                <a:latin typeface="Corbel"/>
              </a:rPr>
              <a:t>Απομακρύνει ή θέτει υπό κράτηση πρόσωπα που προκαλούν οχλαγωγία, μετά από οδηγίες του Προεδρεύοντα </a:t>
            </a:r>
            <a:endParaRPr lang="en-US" sz="2400" b="1" kern="0" dirty="0">
              <a:solidFill>
                <a:schemeClr val="tx1">
                  <a:lumMod val="65000"/>
                  <a:lumOff val="35000"/>
                </a:schemeClr>
              </a:solidFill>
              <a:latin typeface="Corbel"/>
            </a:endParaRPr>
          </a:p>
          <a:p>
            <a:pPr>
              <a:buClr>
                <a:schemeClr val="accent3"/>
              </a:buClr>
              <a:defRPr/>
            </a:pPr>
            <a:endParaRPr lang="el-GR" sz="2400" b="1" kern="0" dirty="0">
              <a:solidFill>
                <a:schemeClr val="tx1">
                  <a:lumMod val="65000"/>
                  <a:lumOff val="35000"/>
                </a:schemeClr>
              </a:solidFill>
              <a:latin typeface="Corbel"/>
            </a:endParaRPr>
          </a:p>
          <a:p>
            <a:pPr marL="457200" lvl="1" indent="0">
              <a:buClr>
                <a:schemeClr val="accent3"/>
              </a:buClr>
              <a:buNone/>
              <a:defRPr/>
            </a:pPr>
            <a:endParaRPr lang="el-GR" sz="2000" kern="0" dirty="0">
              <a:solidFill>
                <a:schemeClr val="tx1">
                  <a:lumMod val="65000"/>
                  <a:lumOff val="35000"/>
                </a:schemeClr>
              </a:solidFill>
              <a:latin typeface="Corbel"/>
            </a:endParaRPr>
          </a:p>
          <a:p>
            <a:pPr lvl="1">
              <a:buClr>
                <a:schemeClr val="accent3"/>
              </a:buClr>
              <a:defRPr/>
            </a:pPr>
            <a:endParaRPr lang="el-GR" sz="2400" kern="0" dirty="0">
              <a:solidFill>
                <a:schemeClr val="tx1">
                  <a:lumMod val="65000"/>
                  <a:lumOff val="35000"/>
                </a:schemeClr>
              </a:solidFill>
              <a:latin typeface="Corbel"/>
            </a:endParaRPr>
          </a:p>
          <a:p>
            <a:pPr lvl="1">
              <a:buClr>
                <a:schemeClr val="accent3"/>
              </a:buClr>
              <a:defRPr/>
            </a:pPr>
            <a:endParaRPr lang="el-GR" sz="2200" b="1" kern="0" dirty="0">
              <a:solidFill>
                <a:schemeClr val="tx1">
                  <a:lumMod val="65000"/>
                  <a:lumOff val="35000"/>
                </a:schemeClr>
              </a:solidFill>
              <a:latin typeface="Corbel"/>
            </a:endParaRPr>
          </a:p>
          <a:p>
            <a:pPr>
              <a:buClr>
                <a:schemeClr val="accent3"/>
              </a:buClr>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24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n-GB" sz="2400" i="1" dirty="0">
                <a:solidFill>
                  <a:schemeClr val="tx1">
                    <a:lumMod val="65000"/>
                    <a:lumOff val="35000"/>
                  </a:schemeClr>
                </a:solidFill>
                <a:latin typeface="+mj-lt"/>
              </a:rPr>
              <a:t>		</a:t>
            </a:r>
            <a:endParaRPr lang="en-US" sz="2400" i="1" dirty="0">
              <a:solidFill>
                <a:schemeClr val="bg1">
                  <a:lumMod val="50000"/>
                </a:schemeClr>
              </a:solidFill>
              <a:latin typeface="+mj-lt"/>
            </a:endParaRP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1403" y="131769"/>
            <a:ext cx="825500" cy="822325"/>
          </a:xfrm>
          <a:prstGeom prst="rect">
            <a:avLst/>
          </a:prstGeom>
          <a:ln>
            <a:noFill/>
          </a:ln>
          <a:effectLst>
            <a:outerShdw blurRad="292100" dist="139700" dir="2700000" algn="tl" rotWithShape="0">
              <a:srgbClr val="333333">
                <a:alpha val="65000"/>
              </a:srgbClr>
            </a:outerShdw>
          </a:effectLst>
        </p:spPr>
      </p:pic>
      <p:sp>
        <p:nvSpPr>
          <p:cNvPr id="15" name="Title 1"/>
          <p:cNvSpPr txBox="1">
            <a:spLocks/>
          </p:cNvSpPr>
          <p:nvPr/>
        </p:nvSpPr>
        <p:spPr>
          <a:xfrm>
            <a:off x="1230566" y="845108"/>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ΑΣΤΥΝΟΜΕΥΣΗ</a:t>
            </a:r>
            <a:endParaRPr lang="en-US" sz="2600" b="1" kern="0" cap="none" dirty="0">
              <a:solidFill>
                <a:prstClr val="black">
                  <a:lumMod val="65000"/>
                  <a:lumOff val="35000"/>
                </a:prstClr>
              </a:solidFill>
              <a:latin typeface="Corbel"/>
            </a:endParaRPr>
          </a:p>
          <a:p>
            <a:pPr algn="ctr" fontAlgn="auto">
              <a:spcAft>
                <a:spcPts val="0"/>
              </a:spcAft>
              <a:defRPr/>
            </a:pPr>
            <a:endParaRPr lang="en-US" sz="20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42</a:t>
            </a:fld>
            <a:endParaRPr lang="en-US"/>
          </a:p>
        </p:txBody>
      </p:sp>
    </p:spTree>
    <p:extLst>
      <p:ext uri="{BB962C8B-B14F-4D97-AF65-F5344CB8AC3E}">
        <p14:creationId xmlns:p14="http://schemas.microsoft.com/office/powerpoint/2010/main" val="9686626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xEl>
                                              <p:pRg st="11" end="11"/>
                                            </p:txEl>
                                          </p:spTgt>
                                        </p:tgtEl>
                                        <p:attrNameLst>
                                          <p:attrName>style.visibility</p:attrName>
                                        </p:attrNameLst>
                                      </p:cBhvr>
                                      <p:to>
                                        <p:strVal val="visible"/>
                                      </p:to>
                                    </p:set>
                                    <p:animEffect transition="in" filter="fade">
                                      <p:cBhvr>
                                        <p:cTn id="7" dur="1000"/>
                                        <p:tgtEl>
                                          <p:spTgt spid="11269">
                                            <p:txEl>
                                              <p:pRg st="11" end="11"/>
                                            </p:txEl>
                                          </p:spTgt>
                                        </p:tgtEl>
                                      </p:cBhvr>
                                    </p:animEffect>
                                    <p:anim calcmode="lin" valueType="num">
                                      <p:cBhvr>
                                        <p:cTn id="8" dur="1000" fill="hold"/>
                                        <p:tgtEl>
                                          <p:spTgt spid="11269">
                                            <p:txEl>
                                              <p:pRg st="11" end="11"/>
                                            </p:txEl>
                                          </p:spTgt>
                                        </p:tgtEl>
                                        <p:attrNameLst>
                                          <p:attrName>ppt_x</p:attrName>
                                        </p:attrNameLst>
                                      </p:cBhvr>
                                      <p:tavLst>
                                        <p:tav tm="0">
                                          <p:val>
                                            <p:strVal val="#ppt_x"/>
                                          </p:val>
                                        </p:tav>
                                        <p:tav tm="100000">
                                          <p:val>
                                            <p:strVal val="#ppt_x"/>
                                          </p:val>
                                        </p:tav>
                                      </p:tavLst>
                                    </p:anim>
                                    <p:anim calcmode="lin" valueType="num">
                                      <p:cBhvr>
                                        <p:cTn id="9" dur="1000" fill="hold"/>
                                        <p:tgtEl>
                                          <p:spTgt spid="1126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586854" y="1782040"/>
            <a:ext cx="10058921" cy="4286096"/>
          </a:xfrm>
        </p:spPr>
        <p:txBody>
          <a:bodyPr rtlCol="0">
            <a:normAutofit/>
          </a:bodyPr>
          <a:lstStyle/>
          <a:p>
            <a:pPr marL="1097280" lvl="3" indent="-274320" fontAlgn="auto">
              <a:buClr>
                <a:schemeClr val="accent3"/>
              </a:buClr>
              <a:buFont typeface="Wingdings" pitchFamily="2" charset="2"/>
              <a:buNone/>
              <a:defRPr/>
            </a:pPr>
            <a:r>
              <a:rPr lang="el-GR" sz="3200" dirty="0">
                <a:solidFill>
                  <a:schemeClr val="tx1">
                    <a:lumMod val="65000"/>
                    <a:lumOff val="35000"/>
                  </a:schemeClr>
                </a:solidFill>
              </a:rPr>
              <a:t>Καθοδήγηση Εκλογέων για το πού ψηφίζουν:</a:t>
            </a:r>
            <a:endParaRPr lang="en-GB" sz="3200" dirty="0">
              <a:solidFill>
                <a:schemeClr val="tx1">
                  <a:lumMod val="65000"/>
                  <a:lumOff val="35000"/>
                </a:schemeClr>
              </a:solidFill>
            </a:endParaRPr>
          </a:p>
          <a:p>
            <a:pPr marL="1737360" lvl="4" indent="-457200">
              <a:buFont typeface="Wingdings" pitchFamily="2" charset="2"/>
              <a:buAutoNum type="arabicPeriod"/>
              <a:defRPr/>
            </a:pPr>
            <a:r>
              <a:rPr lang="el-GR" sz="3000" dirty="0">
                <a:solidFill>
                  <a:schemeClr val="tx1">
                    <a:lumMod val="65000"/>
                    <a:lumOff val="35000"/>
                  </a:schemeClr>
                </a:solidFill>
              </a:rPr>
              <a:t>Τηλ. </a:t>
            </a:r>
            <a:r>
              <a:rPr lang="el-GR" sz="3000" b="1" dirty="0">
                <a:solidFill>
                  <a:schemeClr val="accent1"/>
                </a:solidFill>
              </a:rPr>
              <a:t>77772212</a:t>
            </a:r>
          </a:p>
          <a:p>
            <a:pPr marL="1737360" lvl="4" indent="-457200">
              <a:buFont typeface="Wingdings" pitchFamily="2" charset="2"/>
              <a:buAutoNum type="arabicPeriod"/>
              <a:defRPr/>
            </a:pPr>
            <a:r>
              <a:rPr lang="el-GR" sz="3000" dirty="0">
                <a:solidFill>
                  <a:schemeClr val="tx1">
                    <a:lumMod val="65000"/>
                    <a:lumOff val="35000"/>
                  </a:schemeClr>
                </a:solidFill>
              </a:rPr>
              <a:t>Ιστοσελίδα: </a:t>
            </a:r>
            <a:r>
              <a:rPr lang="en-GB" sz="3000" dirty="0">
                <a:solidFill>
                  <a:schemeClr val="accent1"/>
                </a:solidFill>
              </a:rPr>
              <a:t>https://wtv.elections.moi.gov.cy/</a:t>
            </a:r>
            <a:endParaRPr lang="el-GR" sz="3000" dirty="0">
              <a:solidFill>
                <a:schemeClr val="accent1"/>
              </a:solidFill>
            </a:endParaRPr>
          </a:p>
          <a:p>
            <a:pPr marL="1737360" lvl="4" indent="-457200">
              <a:buFont typeface="Wingdings" pitchFamily="2" charset="2"/>
              <a:buAutoNum type="arabicPeriod"/>
              <a:defRPr/>
            </a:pPr>
            <a:r>
              <a:rPr lang="en-GB" sz="3000" dirty="0">
                <a:solidFill>
                  <a:schemeClr val="accent1"/>
                </a:solidFill>
              </a:rPr>
              <a:t>S.M.S</a:t>
            </a:r>
            <a:r>
              <a:rPr lang="el-GR" sz="3000" dirty="0">
                <a:solidFill>
                  <a:schemeClr val="accent1"/>
                </a:solidFill>
              </a:rPr>
              <a:t>.</a:t>
            </a:r>
            <a:r>
              <a:rPr lang="en-GB" sz="3000" dirty="0"/>
              <a:t> </a:t>
            </a:r>
            <a:r>
              <a:rPr lang="el-GR" sz="3000" dirty="0">
                <a:solidFill>
                  <a:schemeClr val="tx1">
                    <a:lumMod val="65000"/>
                    <a:lumOff val="35000"/>
                  </a:schemeClr>
                </a:solidFill>
              </a:rPr>
              <a:t>στον </a:t>
            </a:r>
            <a:r>
              <a:rPr lang="el-GR" sz="3000" dirty="0" err="1">
                <a:solidFill>
                  <a:schemeClr val="tx1">
                    <a:lumMod val="65000"/>
                    <a:lumOff val="35000"/>
                  </a:schemeClr>
                </a:solidFill>
              </a:rPr>
              <a:t>αρ</a:t>
            </a:r>
            <a:r>
              <a:rPr lang="el-GR" sz="3000" dirty="0">
                <a:solidFill>
                  <a:schemeClr val="tx1">
                    <a:lumMod val="65000"/>
                    <a:lumOff val="35000"/>
                  </a:schemeClr>
                </a:solidFill>
              </a:rPr>
              <a:t>. </a:t>
            </a:r>
            <a:r>
              <a:rPr lang="el-GR" sz="3000" dirty="0">
                <a:solidFill>
                  <a:schemeClr val="accent1"/>
                </a:solidFill>
              </a:rPr>
              <a:t>1199</a:t>
            </a:r>
            <a:r>
              <a:rPr lang="el-GR" sz="3000" dirty="0"/>
              <a:t> </a:t>
            </a:r>
            <a:r>
              <a:rPr lang="el-GR" sz="3000" dirty="0">
                <a:solidFill>
                  <a:schemeClr val="tx1">
                    <a:lumMod val="65000"/>
                    <a:lumOff val="35000"/>
                  </a:schemeClr>
                </a:solidFill>
              </a:rPr>
              <a:t>καταχωρώντας: «</a:t>
            </a:r>
            <a:r>
              <a:rPr lang="en-GB" sz="3000" dirty="0" err="1">
                <a:solidFill>
                  <a:schemeClr val="tx1">
                    <a:lumMod val="65000"/>
                    <a:lumOff val="35000"/>
                  </a:schemeClr>
                </a:solidFill>
              </a:rPr>
              <a:t>wtv</a:t>
            </a:r>
            <a:r>
              <a:rPr lang="el-GR" sz="3000" dirty="0">
                <a:solidFill>
                  <a:schemeClr val="tx1">
                    <a:lumMod val="65000"/>
                    <a:lumOff val="35000"/>
                  </a:schemeClr>
                </a:solidFill>
              </a:rPr>
              <a:t>»</a:t>
            </a:r>
            <a:r>
              <a:rPr lang="en-GB" sz="3000" dirty="0">
                <a:solidFill>
                  <a:schemeClr val="tx1">
                    <a:lumMod val="65000"/>
                    <a:lumOff val="35000"/>
                  </a:schemeClr>
                </a:solidFill>
              </a:rPr>
              <a:t> </a:t>
            </a:r>
            <a:r>
              <a:rPr lang="el-GR" sz="3000" dirty="0">
                <a:solidFill>
                  <a:schemeClr val="tx1">
                    <a:lumMod val="65000"/>
                    <a:lumOff val="35000"/>
                  </a:schemeClr>
                </a:solidFill>
              </a:rPr>
              <a:t>κενό «αριθμό ταυτότητας» κενό «ημερομηνία γέννησης»</a:t>
            </a:r>
          </a:p>
          <a:p>
            <a:pPr marL="822960" lvl="3" indent="0" fontAlgn="auto">
              <a:buClr>
                <a:schemeClr val="accent3"/>
              </a:buClr>
              <a:buNone/>
              <a:defRPr/>
            </a:pPr>
            <a:r>
              <a:rPr lang="el-GR" sz="3200" dirty="0">
                <a:solidFill>
                  <a:schemeClr val="tx1">
                    <a:lumMod val="65000"/>
                    <a:lumOff val="35000"/>
                  </a:schemeClr>
                </a:solidFill>
              </a:rPr>
              <a:t>		Π.Χ. </a:t>
            </a:r>
            <a:r>
              <a:rPr lang="en-GB" sz="3200" dirty="0" err="1">
                <a:solidFill>
                  <a:schemeClr val="accent1"/>
                </a:solidFill>
              </a:rPr>
              <a:t>wtv</a:t>
            </a:r>
            <a:r>
              <a:rPr lang="en-GB" sz="3200" dirty="0">
                <a:solidFill>
                  <a:schemeClr val="accent1"/>
                </a:solidFill>
              </a:rPr>
              <a:t> </a:t>
            </a:r>
            <a:r>
              <a:rPr lang="el-GR" sz="3200" dirty="0">
                <a:solidFill>
                  <a:schemeClr val="accent1"/>
                </a:solidFill>
              </a:rPr>
              <a:t>900500</a:t>
            </a:r>
            <a:r>
              <a:rPr lang="en-GB" sz="3200" dirty="0">
                <a:solidFill>
                  <a:schemeClr val="accent1"/>
                </a:solidFill>
              </a:rPr>
              <a:t> </a:t>
            </a:r>
            <a:r>
              <a:rPr lang="el-GR" sz="3200" dirty="0">
                <a:solidFill>
                  <a:schemeClr val="accent1"/>
                </a:solidFill>
              </a:rPr>
              <a:t>01/06</a:t>
            </a:r>
            <a:r>
              <a:rPr lang="en-GB" sz="3200" dirty="0">
                <a:solidFill>
                  <a:schemeClr val="accent1"/>
                </a:solidFill>
              </a:rPr>
              <a:t>/1999</a:t>
            </a:r>
            <a:endParaRPr lang="en-US" sz="3200" dirty="0">
              <a:solidFill>
                <a:schemeClr val="accent1"/>
              </a:solidFill>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60425" name="Picture 4" descr="C:\Users\User\AppData\Local\Microsoft\Windows\Temporary Internet Files\Content.IE5\C5ZXU282\MP90034171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2258" y="4239335"/>
            <a:ext cx="1304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err="1">
                <a:solidFill>
                  <a:schemeClr val="tx1">
                    <a:lumMod val="65000"/>
                    <a:lumOff val="35000"/>
                  </a:schemeClr>
                </a:solidFill>
              </a:rPr>
              <a:t>δικαιωμα</a:t>
            </a:r>
            <a:r>
              <a:rPr lang="el-GR" sz="2400" b="1" dirty="0">
                <a:solidFill>
                  <a:schemeClr val="tx1">
                    <a:lumMod val="65000"/>
                    <a:lumOff val="35000"/>
                  </a:schemeClr>
                </a:solidFill>
              </a:rPr>
              <a:t> </a:t>
            </a:r>
            <a:r>
              <a:rPr lang="el-GR" sz="2400" b="1" dirty="0" err="1">
                <a:solidFill>
                  <a:schemeClr val="tx1">
                    <a:lumMod val="65000"/>
                    <a:lumOff val="35000"/>
                  </a:schemeClr>
                </a:solidFill>
              </a:rPr>
              <a:t>ψηφου</a:t>
            </a:r>
            <a:r>
              <a:rPr lang="el-GR" sz="2400" b="1" dirty="0">
                <a:solidFill>
                  <a:schemeClr val="tx1">
                    <a:lumMod val="65000"/>
                    <a:lumOff val="35000"/>
                  </a:schemeClr>
                </a:solidFill>
              </a:rPr>
              <a:t> και </a:t>
            </a:r>
            <a:r>
              <a:rPr lang="el-GR" sz="2400" b="1" dirty="0" err="1">
                <a:solidFill>
                  <a:schemeClr val="tx1">
                    <a:lumMod val="65000"/>
                    <a:lumOff val="35000"/>
                  </a:schemeClr>
                </a:solidFill>
              </a:rPr>
              <a:t>εγγραφα</a:t>
            </a:r>
            <a:r>
              <a:rPr lang="el-GR" sz="2400" b="1" dirty="0">
                <a:solidFill>
                  <a:schemeClr val="tx1">
                    <a:lumMod val="65000"/>
                    <a:lumOff val="35000"/>
                  </a:schemeClr>
                </a:solidFill>
              </a:rPr>
              <a:t> </a:t>
            </a:r>
            <a:r>
              <a:rPr lang="el-GR" sz="2400" b="1" dirty="0" err="1">
                <a:solidFill>
                  <a:schemeClr val="tx1">
                    <a:lumMod val="65000"/>
                    <a:lumOff val="35000"/>
                  </a:schemeClr>
                </a:solidFill>
              </a:rPr>
              <a:t>ασκησης</a:t>
            </a:r>
            <a:r>
              <a:rPr lang="el-GR" sz="2400" b="1" dirty="0">
                <a:solidFill>
                  <a:schemeClr val="tx1">
                    <a:lumMod val="65000"/>
                    <a:lumOff val="35000"/>
                  </a:schemeClr>
                </a:solidFill>
              </a:rPr>
              <a:t> </a:t>
            </a:r>
            <a:r>
              <a:rPr lang="el-GR" sz="2400" b="1" dirty="0" err="1">
                <a:solidFill>
                  <a:schemeClr val="tx1">
                    <a:lumMod val="65000"/>
                    <a:lumOff val="35000"/>
                  </a:schemeClr>
                </a:solidFill>
              </a:rPr>
              <a:t>εκλογικου</a:t>
            </a:r>
            <a:r>
              <a:rPr lang="el-GR" sz="2400" b="1" dirty="0">
                <a:solidFill>
                  <a:schemeClr val="tx1">
                    <a:lumMod val="65000"/>
                    <a:lumOff val="35000"/>
                  </a:schemeClr>
                </a:solidFill>
              </a:rPr>
              <a:t> </a:t>
            </a:r>
            <a:r>
              <a:rPr lang="el-GR" sz="2400" b="1" dirty="0" err="1">
                <a:solidFill>
                  <a:schemeClr val="tx1">
                    <a:lumMod val="65000"/>
                    <a:lumOff val="35000"/>
                  </a:schemeClr>
                </a:solidFill>
              </a:rPr>
              <a:t>δικαιωματοσ</a:t>
            </a:r>
            <a:endParaRPr lang="en-US" sz="2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43</a:t>
            </a:fld>
            <a:endParaRPr lang="en-US"/>
          </a:p>
        </p:txBody>
      </p:sp>
    </p:spTree>
    <p:extLst>
      <p:ext uri="{BB962C8B-B14F-4D97-AF65-F5344CB8AC3E}">
        <p14:creationId xmlns:p14="http://schemas.microsoft.com/office/powerpoint/2010/main" val="3276872375"/>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90286" y="1828806"/>
            <a:ext cx="11740881" cy="4180107"/>
          </a:xfrm>
        </p:spPr>
        <p:txBody>
          <a:bodyPr rtlCol="0">
            <a:normAutofit fontScale="92500" lnSpcReduction="10000"/>
          </a:bodyPr>
          <a:lstStyle/>
          <a:p>
            <a:pPr marL="182880" indent="-182880" fontAlgn="auto">
              <a:spcAft>
                <a:spcPts val="0"/>
              </a:spcAft>
              <a:buClr>
                <a:schemeClr val="accent1">
                  <a:lumMod val="75000"/>
                </a:schemeClr>
              </a:buClr>
              <a:defRPr/>
            </a:pPr>
            <a:r>
              <a:rPr lang="el-GR" sz="3000" dirty="0">
                <a:solidFill>
                  <a:schemeClr val="tx1">
                    <a:lumMod val="65000"/>
                    <a:lumOff val="35000"/>
                  </a:schemeClr>
                </a:solidFill>
              </a:rPr>
              <a:t>Κατά την είσοδό του κάθε </a:t>
            </a:r>
            <a:r>
              <a:rPr lang="el-GR" sz="3000" b="1" dirty="0">
                <a:solidFill>
                  <a:schemeClr val="tx1">
                    <a:lumMod val="65000"/>
                    <a:lumOff val="35000"/>
                  </a:schemeClr>
                </a:solidFill>
              </a:rPr>
              <a:t>εκλογέας</a:t>
            </a:r>
            <a:r>
              <a:rPr lang="el-GR" sz="3000" dirty="0">
                <a:solidFill>
                  <a:schemeClr val="tx1">
                    <a:lumMod val="65000"/>
                    <a:lumOff val="35000"/>
                  </a:schemeClr>
                </a:solidFill>
              </a:rPr>
              <a:t> στο Εκλογικό Κέντρο:</a:t>
            </a:r>
          </a:p>
          <a:p>
            <a:pPr marL="640080" lvl="1" indent="-182880">
              <a:buClr>
                <a:schemeClr val="accent1">
                  <a:lumMod val="75000"/>
                </a:schemeClr>
              </a:buClr>
              <a:defRPr/>
            </a:pPr>
            <a:r>
              <a:rPr lang="el-GR" sz="2800" dirty="0">
                <a:solidFill>
                  <a:schemeClr val="tx1">
                    <a:lumMod val="65000"/>
                    <a:lumOff val="35000"/>
                  </a:schemeClr>
                </a:solidFill>
              </a:rPr>
              <a:t>Απολυμαίνει τα χέρια του με αντισηπτικό που θα τοποθετηθεί στην είσοδο</a:t>
            </a:r>
          </a:p>
          <a:p>
            <a:pPr marL="640080" lvl="1" indent="-182880">
              <a:buClr>
                <a:schemeClr val="accent1">
                  <a:lumMod val="75000"/>
                </a:schemeClr>
              </a:buClr>
              <a:defRPr/>
            </a:pPr>
            <a:r>
              <a:rPr lang="el-GR" sz="2800" dirty="0">
                <a:solidFill>
                  <a:schemeClr val="tx1">
                    <a:lumMod val="65000"/>
                    <a:lumOff val="35000"/>
                  </a:schemeClr>
                </a:solidFill>
              </a:rPr>
              <a:t>Αφαιρεί οποιοδήποτε διακριτικό που να δηλώνει την επιλογή του </a:t>
            </a:r>
          </a:p>
          <a:p>
            <a:pPr marL="640080" lvl="1" indent="-182880">
              <a:buClr>
                <a:schemeClr val="accent1">
                  <a:lumMod val="75000"/>
                </a:schemeClr>
              </a:buClr>
              <a:defRPr/>
            </a:pPr>
            <a:r>
              <a:rPr lang="el-GR" sz="2800" dirty="0">
                <a:solidFill>
                  <a:schemeClr val="tx1">
                    <a:lumMod val="65000"/>
                    <a:lumOff val="35000"/>
                  </a:schemeClr>
                </a:solidFill>
              </a:rPr>
              <a:t>Αφαιρεί μάσκες που φέρουν εμβλήματα κομμάτων ή στοιχεία / ονόματα υποψηφίων και τις αντικαθιστά με άλλες χωρίς καμία τέτοια ένδειξη</a:t>
            </a:r>
          </a:p>
          <a:p>
            <a:pPr marL="640080" lvl="1" indent="-182880">
              <a:buClr>
                <a:schemeClr val="accent1">
                  <a:lumMod val="75000"/>
                </a:schemeClr>
              </a:buClr>
              <a:defRPr/>
            </a:pPr>
            <a:r>
              <a:rPr lang="el-GR" sz="2800" dirty="0">
                <a:solidFill>
                  <a:schemeClr val="tx1">
                    <a:lumMod val="65000"/>
                    <a:lumOff val="35000"/>
                  </a:schemeClr>
                </a:solidFill>
              </a:rPr>
              <a:t>Αφήνει στο Γραφείο του Προεδρεύοντα το κινητό του τηλέφωνο    </a:t>
            </a:r>
          </a:p>
          <a:p>
            <a:pPr marL="457200" lvl="1" indent="0">
              <a:buClr>
                <a:schemeClr val="accent1">
                  <a:lumMod val="75000"/>
                </a:schemeClr>
              </a:buClr>
              <a:buNone/>
              <a:defRPr/>
            </a:pPr>
            <a:r>
              <a:rPr lang="el-GR" sz="2600" dirty="0">
                <a:solidFill>
                  <a:schemeClr val="tx1">
                    <a:lumMod val="65000"/>
                    <a:lumOff val="35000"/>
                  </a:schemeClr>
                </a:solidFill>
              </a:rPr>
              <a:t>(το παραλαμβάνει κατά την αποχώρησή του)</a:t>
            </a:r>
          </a:p>
          <a:p>
            <a:pPr marL="640080" lvl="1" indent="-182880">
              <a:buClr>
                <a:schemeClr val="accent1">
                  <a:lumMod val="75000"/>
                </a:schemeClr>
              </a:buClr>
              <a:defRPr/>
            </a:pPr>
            <a:r>
              <a:rPr lang="el-GR" sz="2800" dirty="0">
                <a:solidFill>
                  <a:schemeClr val="tx1">
                    <a:lumMod val="65000"/>
                    <a:lumOff val="35000"/>
                  </a:schemeClr>
                </a:solidFill>
              </a:rPr>
              <a:t>Παραδίδει το έγγραφό του </a:t>
            </a:r>
            <a:r>
              <a:rPr lang="el-GR" sz="2600" dirty="0">
                <a:solidFill>
                  <a:schemeClr val="tx1">
                    <a:lumMod val="65000"/>
                    <a:lumOff val="35000"/>
                  </a:schemeClr>
                </a:solidFill>
              </a:rPr>
              <a:t>(εκλογικό βιβλιάριο ή ταυτότητα στον Βοηθό Α)</a:t>
            </a:r>
            <a:r>
              <a:rPr lang="el-GR" sz="1600" dirty="0">
                <a:solidFill>
                  <a:schemeClr val="tx1">
                    <a:lumMod val="65000"/>
                    <a:lumOff val="35000"/>
                  </a:schemeClr>
                </a:solidFill>
              </a:rPr>
              <a:t>)</a:t>
            </a:r>
            <a:endParaRPr lang="el-GR" sz="2800" dirty="0">
              <a:solidFill>
                <a:schemeClr val="tx1">
                  <a:lumMod val="65000"/>
                  <a:lumOff val="35000"/>
                </a:schemeClr>
              </a:solidFill>
            </a:endParaRPr>
          </a:p>
          <a:p>
            <a:pPr marL="640080" lvl="1" indent="-182880">
              <a:buClr>
                <a:schemeClr val="accent1">
                  <a:lumMod val="75000"/>
                </a:schemeClr>
              </a:buClr>
              <a:defRPr/>
            </a:pPr>
            <a:endParaRPr lang="en-US" sz="2800" dirty="0">
              <a:solidFill>
                <a:schemeClr val="tx1">
                  <a:lumMod val="65000"/>
                  <a:lumOff val="35000"/>
                </a:schemeClr>
              </a:solidFill>
              <a:latin typeface="+mj-lt"/>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7254" y="381980"/>
            <a:ext cx="823913" cy="822325"/>
          </a:xfrm>
          <a:prstGeom prst="rect">
            <a:avLst/>
          </a:prstGeom>
          <a:ln>
            <a:noFill/>
          </a:ln>
          <a:effectLst>
            <a:outerShdw blurRad="292100" dist="139700" dir="2700000" algn="tl" rotWithShape="0">
              <a:srgbClr val="333333">
                <a:alpha val="65000"/>
              </a:srgbClr>
            </a:outerShdw>
          </a:effectLst>
        </p:spPr>
      </p:pic>
      <p:pic>
        <p:nvPicPr>
          <p:cNvPr id="11" name="Picture 6" descr="C:\Documents and Settings\user\Local Settings\Temporary Internet Files\Content.IE5\34P12L59\MCj02809250000[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37371" y="5648952"/>
            <a:ext cx="1588832" cy="1235759"/>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err="1">
                <a:solidFill>
                  <a:schemeClr val="tx1">
                    <a:lumMod val="65000"/>
                    <a:lumOff val="35000"/>
                  </a:schemeClr>
                </a:solidFill>
              </a:rPr>
              <a:t>δικαιωμα</a:t>
            </a:r>
            <a:r>
              <a:rPr lang="el-GR" sz="2600" b="1" dirty="0">
                <a:solidFill>
                  <a:schemeClr val="tx1">
                    <a:lumMod val="65000"/>
                    <a:lumOff val="35000"/>
                  </a:schemeClr>
                </a:solidFill>
              </a:rPr>
              <a:t> </a:t>
            </a:r>
            <a:r>
              <a:rPr lang="el-GR" sz="2600" b="1" dirty="0" err="1">
                <a:solidFill>
                  <a:schemeClr val="tx1">
                    <a:lumMod val="65000"/>
                    <a:lumOff val="35000"/>
                  </a:schemeClr>
                </a:solidFill>
              </a:rPr>
              <a:t>ψηφου</a:t>
            </a:r>
            <a:r>
              <a:rPr lang="el-GR" sz="2600" b="1" dirty="0">
                <a:solidFill>
                  <a:schemeClr val="tx1">
                    <a:lumMod val="65000"/>
                    <a:lumOff val="35000"/>
                  </a:schemeClr>
                </a:solidFill>
              </a:rPr>
              <a:t> και </a:t>
            </a:r>
            <a:r>
              <a:rPr lang="el-GR" sz="2600" b="1" dirty="0" err="1">
                <a:solidFill>
                  <a:schemeClr val="tx1">
                    <a:lumMod val="65000"/>
                    <a:lumOff val="35000"/>
                  </a:schemeClr>
                </a:solidFill>
              </a:rPr>
              <a:t>εγγραφα</a:t>
            </a:r>
            <a:r>
              <a:rPr lang="el-GR" sz="2600" b="1" dirty="0">
                <a:solidFill>
                  <a:schemeClr val="tx1">
                    <a:lumMod val="65000"/>
                    <a:lumOff val="35000"/>
                  </a:schemeClr>
                </a:solidFill>
              </a:rPr>
              <a:t> </a:t>
            </a:r>
            <a:r>
              <a:rPr lang="el-GR" sz="2600" b="1" dirty="0" err="1">
                <a:solidFill>
                  <a:schemeClr val="tx1">
                    <a:lumMod val="65000"/>
                    <a:lumOff val="35000"/>
                  </a:schemeClr>
                </a:solidFill>
              </a:rPr>
              <a:t>ασκησης</a:t>
            </a:r>
            <a:r>
              <a:rPr lang="el-GR" sz="2600" b="1" dirty="0">
                <a:solidFill>
                  <a:schemeClr val="tx1">
                    <a:lumMod val="65000"/>
                    <a:lumOff val="35000"/>
                  </a:schemeClr>
                </a:solidFill>
              </a:rPr>
              <a:t> </a:t>
            </a:r>
            <a:r>
              <a:rPr lang="el-GR" sz="2600" b="1" dirty="0" err="1">
                <a:solidFill>
                  <a:schemeClr val="tx1">
                    <a:lumMod val="65000"/>
                    <a:lumOff val="35000"/>
                  </a:schemeClr>
                </a:solidFill>
              </a:rPr>
              <a:t>εκλογικου</a:t>
            </a:r>
            <a:r>
              <a:rPr lang="el-GR" sz="2600" b="1" dirty="0">
                <a:solidFill>
                  <a:schemeClr val="tx1">
                    <a:lumMod val="65000"/>
                    <a:lumOff val="35000"/>
                  </a:schemeClr>
                </a:solidFill>
              </a:rPr>
              <a:t> </a:t>
            </a:r>
            <a:r>
              <a:rPr lang="el-GR" sz="2600" b="1" dirty="0" err="1">
                <a:solidFill>
                  <a:schemeClr val="tx1">
                    <a:lumMod val="65000"/>
                    <a:lumOff val="35000"/>
                  </a:schemeClr>
                </a:solidFill>
              </a:rPr>
              <a:t>δικαιωματοσ</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44</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xit" presetSubtype="0" fill="hold" nodeType="withEffect">
                                  <p:stCondLst>
                                    <p:cond delay="0"/>
                                  </p:stCondLst>
                                  <p:childTnLst>
                                    <p:animEffect transition="out" filter="fade">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4716" y="1713797"/>
            <a:ext cx="11987284" cy="4796183"/>
          </a:xfrm>
        </p:spPr>
        <p:txBody>
          <a:bodyPr rtlCol="0">
            <a:normAutofit/>
          </a:bodyPr>
          <a:lstStyle/>
          <a:p>
            <a:pPr marL="182880" indent="-182880">
              <a:buClr>
                <a:schemeClr val="accent1">
                  <a:lumMod val="75000"/>
                </a:schemeClr>
              </a:buClr>
              <a:buFont typeface="Arial" charset="0"/>
              <a:buChar char="•"/>
              <a:defRPr/>
            </a:pPr>
            <a:r>
              <a:rPr lang="el-GR" sz="2500" b="1" u="sng" dirty="0">
                <a:solidFill>
                  <a:schemeClr val="tx1">
                    <a:lumMod val="65000"/>
                    <a:lumOff val="35000"/>
                  </a:schemeClr>
                </a:solidFill>
              </a:rPr>
              <a:t>Βοηθός Α:</a:t>
            </a:r>
            <a:r>
              <a:rPr lang="el-GR" sz="2500" dirty="0">
                <a:solidFill>
                  <a:schemeClr val="tx1">
                    <a:lumMod val="65000"/>
                    <a:lumOff val="35000"/>
                  </a:schemeClr>
                </a:solidFill>
              </a:rPr>
              <a:t> </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Παραλαμβάνει το έγγραφο του εκλογέα</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Γίνεται ταυτοποίηση</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Βεβαιώνεται ότι το όνομά του εκλογέα είναι πράγματι γραμμένο στον εκλογικό κατάλογο</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Σημειώνει στον εκλογικό κατάλογο δίπλα από το όνομα (για αποφυγή λαθών)</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Αναφωνεί τα στοιχεία του ψηφοφόρου (πλήρες όνομα και αριθμό εκλογικού βιβλιαρίου και </a:t>
            </a:r>
            <a:r>
              <a:rPr lang="el-GR" sz="2300" b="1" u="sng" dirty="0">
                <a:solidFill>
                  <a:schemeClr val="tx1">
                    <a:lumMod val="65000"/>
                    <a:lumOff val="35000"/>
                  </a:schemeClr>
                </a:solidFill>
              </a:rPr>
              <a:t>όχι την ταυτότητά του</a:t>
            </a:r>
            <a:r>
              <a:rPr lang="el-GR" sz="2300" dirty="0">
                <a:solidFill>
                  <a:schemeClr val="tx1">
                    <a:lumMod val="65000"/>
                    <a:lumOff val="35000"/>
                  </a:schemeClr>
                </a:solidFill>
              </a:rPr>
              <a:t>).</a:t>
            </a:r>
          </a:p>
          <a:p>
            <a:pPr marL="914400" lvl="1" indent="-457200">
              <a:buClr>
                <a:schemeClr val="accent1">
                  <a:lumMod val="75000"/>
                </a:schemeClr>
              </a:buClr>
              <a:buFont typeface="+mj-lt"/>
              <a:buAutoNum type="arabicPeriod"/>
              <a:defRPr/>
            </a:pPr>
            <a:r>
              <a:rPr lang="el-GR" sz="2300" dirty="0">
                <a:solidFill>
                  <a:schemeClr val="tx1">
                    <a:lumMod val="65000"/>
                    <a:lumOff val="35000"/>
                  </a:schemeClr>
                </a:solidFill>
              </a:rPr>
              <a:t>Βεβαιώνεται ότι ο εκλογέας υπογράφει δίπλα από το όνομά του στον Εκλογικό Κατάλογο με το στυλό που θα του δοθεί από τον βοηθό Β</a:t>
            </a:r>
          </a:p>
          <a:p>
            <a:pPr marL="1097280" lvl="3" indent="-274320" fontAlgn="auto">
              <a:buClr>
                <a:schemeClr val="accent3"/>
              </a:buClr>
              <a:buFont typeface="Wingdings" pitchFamily="2" charset="2"/>
              <a:buNone/>
              <a:defRPr/>
            </a:pPr>
            <a:endParaRPr lang="en-US" sz="3200"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45</a:t>
            </a:fld>
            <a:endParaRPr lang="en-US"/>
          </a:p>
        </p:txBody>
      </p:sp>
    </p:spTree>
    <p:extLst>
      <p:ext uri="{BB962C8B-B14F-4D97-AF65-F5344CB8AC3E}">
        <p14:creationId xmlns:p14="http://schemas.microsoft.com/office/powerpoint/2010/main" val="1716949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4716" y="1795686"/>
            <a:ext cx="11832609" cy="4482283"/>
          </a:xfrm>
        </p:spPr>
        <p:txBody>
          <a:bodyPr rtlCol="0">
            <a:normAutofit fontScale="85000" lnSpcReduction="10000"/>
          </a:bodyPr>
          <a:lstStyle/>
          <a:p>
            <a:pPr marL="182880" indent="-182880">
              <a:buClr>
                <a:schemeClr val="accent1">
                  <a:lumMod val="75000"/>
                </a:schemeClr>
              </a:buClr>
              <a:buFont typeface="Arial" charset="0"/>
              <a:buChar char="•"/>
              <a:defRPr/>
            </a:pPr>
            <a:r>
              <a:rPr lang="el-GR" sz="2500" b="1" u="sng" dirty="0">
                <a:solidFill>
                  <a:schemeClr val="tx1">
                    <a:lumMod val="65000"/>
                    <a:lumOff val="35000"/>
                  </a:schemeClr>
                </a:solidFill>
              </a:rPr>
              <a:t>Βοηθός </a:t>
            </a:r>
            <a:r>
              <a:rPr lang="en-GB" sz="2500" u="sng" dirty="0">
                <a:solidFill>
                  <a:schemeClr val="tx1">
                    <a:lumMod val="65000"/>
                    <a:lumOff val="35000"/>
                  </a:schemeClr>
                </a:solidFill>
              </a:rPr>
              <a:t>B</a:t>
            </a:r>
            <a:r>
              <a:rPr lang="el-GR" sz="2500" b="1" u="sng" dirty="0">
                <a:solidFill>
                  <a:schemeClr val="tx1">
                    <a:lumMod val="65000"/>
                    <a:lumOff val="35000"/>
                  </a:schemeClr>
                </a:solidFill>
              </a:rPr>
              <a:t>:</a:t>
            </a:r>
            <a:r>
              <a:rPr lang="el-GR" sz="2500" dirty="0">
                <a:solidFill>
                  <a:schemeClr val="tx1">
                    <a:lumMod val="65000"/>
                    <a:lumOff val="35000"/>
                  </a:schemeClr>
                </a:solidFill>
              </a:rPr>
              <a:t> </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Δίνει στυλό από το κυτίο Α στον εκλογέα για να υπογράψει</a:t>
            </a:r>
            <a:r>
              <a:rPr lang="en-GB" sz="2400" dirty="0">
                <a:solidFill>
                  <a:schemeClr val="tx1">
                    <a:lumMod val="65000"/>
                    <a:lumOff val="35000"/>
                  </a:schemeClr>
                </a:solidFill>
              </a:rPr>
              <a:t> </a:t>
            </a:r>
            <a:r>
              <a:rPr lang="el-GR" sz="2400" dirty="0">
                <a:solidFill>
                  <a:schemeClr val="tx1">
                    <a:lumMod val="65000"/>
                    <a:lumOff val="35000"/>
                  </a:schemeClr>
                </a:solidFill>
              </a:rPr>
              <a:t>τον κατάλογο δίπλα από το όνομά του</a:t>
            </a:r>
            <a:endParaRPr lang="en-GB" sz="2400" dirty="0">
              <a:solidFill>
                <a:schemeClr val="tx1">
                  <a:lumMod val="65000"/>
                  <a:lumOff val="35000"/>
                </a:schemeClr>
              </a:solidFill>
            </a:endParaRP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Του ζητά με το ίδιο στυλό να ψηφίσει.</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Δίνει ψηφοδέλτιο στον εκλογέα, ελέγχοντας ότι είναι σφραγισμένο</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Ελέγχει ότι δίνεται </a:t>
            </a:r>
            <a:r>
              <a:rPr lang="el-GR" sz="2400" b="1" dirty="0">
                <a:solidFill>
                  <a:schemeClr val="tx1">
                    <a:lumMod val="65000"/>
                    <a:lumOff val="35000"/>
                  </a:schemeClr>
                </a:solidFill>
              </a:rPr>
              <a:t>ΕΝΑ</a:t>
            </a:r>
            <a:r>
              <a:rPr lang="el-GR" sz="2400" dirty="0">
                <a:solidFill>
                  <a:schemeClr val="tx1">
                    <a:lumMod val="65000"/>
                    <a:lumOff val="35000"/>
                  </a:schemeClr>
                </a:solidFill>
              </a:rPr>
              <a:t> μόνο ψηφοδέλτιο</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Καταγράφει τον αριθμό του εγγράφου του εκλογέα, για σκοπούς επαλήθευσης</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Απολυμαίνει τα χρησιμοποιημένα στυλό από το κυτίο Β</a:t>
            </a:r>
          </a:p>
          <a:p>
            <a:pPr marL="457200" indent="-457200" fontAlgn="auto">
              <a:spcAft>
                <a:spcPts val="0"/>
              </a:spcAft>
              <a:buClr>
                <a:schemeClr val="accent1">
                  <a:lumMod val="75000"/>
                </a:schemeClr>
              </a:buClr>
              <a:buFont typeface="+mj-lt"/>
              <a:buAutoNum type="arabicPeriod"/>
              <a:defRPr/>
            </a:pPr>
            <a:r>
              <a:rPr lang="el-GR" sz="2400" dirty="0">
                <a:solidFill>
                  <a:schemeClr val="tx1">
                    <a:lumMod val="65000"/>
                    <a:lumOff val="35000"/>
                  </a:schemeClr>
                </a:solidFill>
              </a:rPr>
              <a:t>Τα τοποθετεί, αφού απολυμάνει τα χέρια του, στο κυτίο Α</a:t>
            </a:r>
          </a:p>
          <a:p>
            <a:pPr marL="457200" indent="-457200" fontAlgn="auto">
              <a:spcAft>
                <a:spcPts val="0"/>
              </a:spcAft>
              <a:buClr>
                <a:schemeClr val="accent1">
                  <a:lumMod val="75000"/>
                </a:schemeClr>
              </a:buClr>
              <a:buFont typeface="+mj-lt"/>
              <a:buAutoNum type="arabicPeriod"/>
              <a:defRPr/>
            </a:pPr>
            <a:r>
              <a:rPr lang="el-GR" sz="2500" dirty="0">
                <a:solidFill>
                  <a:schemeClr val="tx1">
                    <a:lumMod val="65000"/>
                    <a:lumOff val="35000"/>
                  </a:schemeClr>
                </a:solidFill>
              </a:rPr>
              <a:t>Επιστρέφει το έγγραφο του εκλογέα όταν ασκήσει το εκλογικό του δικαίωμα</a:t>
            </a:r>
          </a:p>
          <a:p>
            <a:pPr marL="457200" indent="-457200" fontAlgn="auto">
              <a:spcAft>
                <a:spcPts val="0"/>
              </a:spcAft>
              <a:buClr>
                <a:schemeClr val="accent1">
                  <a:lumMod val="75000"/>
                </a:schemeClr>
              </a:buClr>
              <a:buFont typeface="+mj-lt"/>
              <a:buAutoNum type="arabicPeriod"/>
              <a:defRPr/>
            </a:pPr>
            <a:endParaRPr lang="el-GR" sz="2400" dirty="0">
              <a:solidFill>
                <a:schemeClr val="tx1">
                  <a:lumMod val="65000"/>
                  <a:lumOff val="35000"/>
                </a:schemeClr>
              </a:solidFill>
            </a:endParaRPr>
          </a:p>
          <a:p>
            <a:pPr marL="1097280" lvl="3" indent="-274320" fontAlgn="auto">
              <a:buClr>
                <a:schemeClr val="accent3"/>
              </a:buClr>
              <a:buFont typeface="Wingdings" pitchFamily="2" charset="2"/>
              <a:buNone/>
              <a:defRPr/>
            </a:pPr>
            <a:endParaRPr lang="en-US" sz="3200"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 </a:t>
            </a: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46</a:t>
            </a:fld>
            <a:endParaRPr lang="en-US"/>
          </a:p>
        </p:txBody>
      </p:sp>
    </p:spTree>
    <p:extLst>
      <p:ext uri="{BB962C8B-B14F-4D97-AF65-F5344CB8AC3E}">
        <p14:creationId xmlns:p14="http://schemas.microsoft.com/office/powerpoint/2010/main" val="3785702644"/>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1"/>
          <p:cNvSpPr txBox="1">
            <a:spLocks noGrp="1"/>
          </p:cNvSpPr>
          <p:nvPr>
            <p:ph type="title"/>
          </p:nvPr>
        </p:nvSpPr>
        <p:spPr>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 </a:t>
            </a:r>
            <a:r>
              <a:rPr lang="el-GR" sz="2000" b="1" dirty="0">
                <a:solidFill>
                  <a:schemeClr val="tx1">
                    <a:lumMod val="65000"/>
                    <a:lumOff val="35000"/>
                  </a:schemeClr>
                </a:solidFill>
              </a:rPr>
              <a:t>(</a:t>
            </a:r>
            <a:r>
              <a:rPr lang="el-GR" sz="2000" b="1" dirty="0" err="1">
                <a:solidFill>
                  <a:schemeClr val="tx1">
                    <a:lumMod val="65000"/>
                    <a:lumOff val="35000"/>
                  </a:schemeClr>
                </a:solidFill>
              </a:rPr>
              <a:t>συνεχεια</a:t>
            </a:r>
            <a:r>
              <a:rPr lang="el-GR" sz="2000" b="1" dirty="0">
                <a:solidFill>
                  <a:schemeClr val="tx1">
                    <a:lumMod val="65000"/>
                    <a:lumOff val="35000"/>
                  </a:schemeClr>
                </a:solidFill>
              </a:rPr>
              <a:t>)</a:t>
            </a:r>
            <a:endParaRPr lang="en-US" sz="1800" b="1" kern="0" cap="none" dirty="0">
              <a:solidFill>
                <a:prstClr val="black">
                  <a:lumMod val="65000"/>
                  <a:lumOff val="35000"/>
                </a:prstClr>
              </a:solidFill>
              <a:latin typeface="Corbel"/>
            </a:endParaRPr>
          </a:p>
        </p:txBody>
      </p:sp>
      <p:sp>
        <p:nvSpPr>
          <p:cNvPr id="11269" name="Content Placeholder 8"/>
          <p:cNvSpPr>
            <a:spLocks noGrp="1"/>
          </p:cNvSpPr>
          <p:nvPr>
            <p:ph type="body" idx="4294967295"/>
          </p:nvPr>
        </p:nvSpPr>
        <p:spPr>
          <a:xfrm>
            <a:off x="286602" y="1965319"/>
            <a:ext cx="11737075" cy="4348392"/>
          </a:xfrm>
        </p:spPr>
        <p:txBody>
          <a:bodyPr rtlCol="0">
            <a:normAutofit/>
          </a:bodyPr>
          <a:lstStyle/>
          <a:p>
            <a:pPr marL="0" indent="0" fontAlgn="auto">
              <a:spcAft>
                <a:spcPts val="0"/>
              </a:spcAft>
              <a:buClr>
                <a:schemeClr val="accent1">
                  <a:lumMod val="75000"/>
                </a:schemeClr>
              </a:buClr>
              <a:buNone/>
              <a:defRPr/>
            </a:pPr>
            <a:r>
              <a:rPr lang="el-GR" sz="3200" b="1" u="sng" dirty="0">
                <a:solidFill>
                  <a:schemeClr val="accent1"/>
                </a:solidFill>
              </a:rPr>
              <a:t>ΠΡΟΣΟΧΗ: </a:t>
            </a:r>
          </a:p>
          <a:p>
            <a:pPr>
              <a:buClr>
                <a:schemeClr val="accent1">
                  <a:lumMod val="75000"/>
                </a:schemeClr>
              </a:buClr>
              <a:defRPr/>
            </a:pPr>
            <a:r>
              <a:rPr lang="el-GR" sz="2600" b="1" u="sng" dirty="0">
                <a:solidFill>
                  <a:schemeClr val="tx1">
                    <a:lumMod val="65000"/>
                    <a:lumOff val="35000"/>
                  </a:schemeClr>
                </a:solidFill>
              </a:rPr>
              <a:t>ΔΕΝ ΔΙΝΕΤΑΙ ΨΗΦΟΔΕΛΤΙΟ</a:t>
            </a:r>
            <a:r>
              <a:rPr lang="el-GR" sz="2600" b="1" dirty="0">
                <a:solidFill>
                  <a:schemeClr val="tx1">
                    <a:lumMod val="65000"/>
                    <a:lumOff val="35000"/>
                  </a:schemeClr>
                </a:solidFill>
              </a:rPr>
              <a:t>:</a:t>
            </a:r>
          </a:p>
          <a:p>
            <a:pPr lvl="1">
              <a:buClr>
                <a:schemeClr val="accent1">
                  <a:lumMod val="75000"/>
                </a:schemeClr>
              </a:buClr>
              <a:defRPr/>
            </a:pPr>
            <a:r>
              <a:rPr lang="el-GR" sz="2600" b="1" dirty="0">
                <a:solidFill>
                  <a:schemeClr val="tx1">
                    <a:lumMod val="65000"/>
                    <a:lumOff val="35000"/>
                  </a:schemeClr>
                </a:solidFill>
              </a:rPr>
              <a:t>ΠΡΟΤΟΥ ΕΝΤΟΠΙΣΤΕΙ ΤΟ ΟΝΟΜΑ ΤΟΥ ΕΚΛΟΓΕΑ ΣΤΟΝ ΕΚΛΟΓΙΚΟ ΚΑΤΑΛΟΓΟ</a:t>
            </a:r>
          </a:p>
          <a:p>
            <a:pPr lvl="1">
              <a:buClr>
                <a:schemeClr val="accent1">
                  <a:lumMod val="75000"/>
                </a:schemeClr>
              </a:buClr>
              <a:defRPr/>
            </a:pPr>
            <a:r>
              <a:rPr lang="el-GR" sz="2600" b="1" dirty="0">
                <a:solidFill>
                  <a:schemeClr val="tx1">
                    <a:lumMod val="65000"/>
                    <a:lumOff val="35000"/>
                  </a:schemeClr>
                </a:solidFill>
              </a:rPr>
              <a:t>ΠΡΟΤΟΥ ΥΠΟΓΡΑΨΕΙ ΣΤΟΝ ΚΑΤΑΛΟΓΟ ΔΙΠΛΑ ΑΠΟ ΤΟ ΟΝΟΜΑ ΤΟΥ </a:t>
            </a:r>
            <a:r>
              <a:rPr lang="el-GR" sz="2400" dirty="0">
                <a:solidFill>
                  <a:schemeClr val="tx1">
                    <a:lumMod val="65000"/>
                    <a:lumOff val="35000"/>
                  </a:schemeClr>
                </a:solidFill>
              </a:rPr>
              <a:t>(ως προνοείται στο Άρθρο 29(5) τον Περί Εκλογής Μελών της Βουλής των Αντιπροσώπων Νόμο Ν72/1979-2021)</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a:defRPr/>
            </a:pPr>
            <a:fld id="{AE1DE6AC-2685-416C-9FDD-0FB1A74C77F4}" type="slidenum">
              <a:rPr lang="en-US" smtClean="0"/>
              <a:pPr>
                <a:defRPr/>
              </a:pPr>
              <a:t>47</a:t>
            </a:fld>
            <a:endParaRPr lang="en-US"/>
          </a:p>
        </p:txBody>
      </p:sp>
    </p:spTree>
    <p:extLst>
      <p:ext uri="{BB962C8B-B14F-4D97-AF65-F5344CB8AC3E}">
        <p14:creationId xmlns:p14="http://schemas.microsoft.com/office/powerpoint/2010/main" val="2364363584"/>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4716" y="1782038"/>
            <a:ext cx="11382233" cy="4633276"/>
          </a:xfrm>
        </p:spPr>
        <p:txBody>
          <a:bodyPr rtlCol="0">
            <a:normAutofit/>
          </a:bodyPr>
          <a:lstStyle/>
          <a:p>
            <a:pPr marL="182880" indent="-182880">
              <a:buClr>
                <a:schemeClr val="accent1">
                  <a:lumMod val="75000"/>
                </a:schemeClr>
              </a:buClr>
              <a:buFont typeface="Arial" charset="0"/>
              <a:buChar char="•"/>
              <a:defRPr/>
            </a:pPr>
            <a:r>
              <a:rPr lang="el-GR" sz="2800" b="1" u="sng" dirty="0">
                <a:solidFill>
                  <a:schemeClr val="tx1">
                    <a:lumMod val="65000"/>
                    <a:lumOff val="35000"/>
                  </a:schemeClr>
                </a:solidFill>
              </a:rPr>
              <a:t>Βοηθός Γ:</a:t>
            </a:r>
            <a:r>
              <a:rPr lang="el-GR" sz="2800" b="1" dirty="0">
                <a:solidFill>
                  <a:schemeClr val="tx1">
                    <a:lumMod val="65000"/>
                    <a:lumOff val="35000"/>
                  </a:schemeClr>
                </a:solidFill>
              </a:rPr>
              <a:t> </a:t>
            </a:r>
          </a:p>
          <a:p>
            <a:pPr marL="457200" indent="-457200" fontAlgn="auto">
              <a:spcAft>
                <a:spcPts val="0"/>
              </a:spcAft>
              <a:buClr>
                <a:schemeClr val="accent1">
                  <a:lumMod val="75000"/>
                </a:schemeClr>
              </a:buClr>
              <a:buFont typeface="+mj-lt"/>
              <a:buAutoNum type="arabicPeriod"/>
              <a:defRPr/>
            </a:pPr>
            <a:r>
              <a:rPr lang="el-GR" sz="2600" dirty="0">
                <a:solidFill>
                  <a:schemeClr val="tx1">
                    <a:lumMod val="65000"/>
                    <a:lumOff val="35000"/>
                  </a:schemeClr>
                </a:solidFill>
              </a:rPr>
              <a:t>Απολυμαίνει τους θαλάμους ψηφοφορίας</a:t>
            </a:r>
          </a:p>
          <a:p>
            <a:pPr marL="457200" indent="-457200" fontAlgn="auto">
              <a:spcAft>
                <a:spcPts val="0"/>
              </a:spcAft>
              <a:buClr>
                <a:schemeClr val="accent1">
                  <a:lumMod val="75000"/>
                </a:schemeClr>
              </a:buClr>
              <a:buFont typeface="+mj-lt"/>
              <a:buAutoNum type="arabicPeriod"/>
              <a:defRPr/>
            </a:pPr>
            <a:r>
              <a:rPr lang="el-GR" sz="2600" dirty="0">
                <a:solidFill>
                  <a:schemeClr val="tx1">
                    <a:lumMod val="65000"/>
                    <a:lumOff val="35000"/>
                  </a:schemeClr>
                </a:solidFill>
              </a:rPr>
              <a:t>Ελέγχει το χαρτόνι στους θαλάμους</a:t>
            </a:r>
          </a:p>
          <a:p>
            <a:pPr marL="457200" indent="-457200" fontAlgn="auto">
              <a:spcAft>
                <a:spcPts val="0"/>
              </a:spcAft>
              <a:buClr>
                <a:schemeClr val="accent1">
                  <a:lumMod val="75000"/>
                </a:schemeClr>
              </a:buClr>
              <a:buFont typeface="+mj-lt"/>
              <a:buAutoNum type="arabicPeriod"/>
              <a:defRPr/>
            </a:pPr>
            <a:r>
              <a:rPr lang="el-GR" sz="2600" dirty="0">
                <a:solidFill>
                  <a:schemeClr val="tx1">
                    <a:lumMod val="65000"/>
                    <a:lumOff val="35000"/>
                  </a:schemeClr>
                </a:solidFill>
              </a:rPr>
              <a:t>Τοποθετεί χαρτί Α3 στους θαλάμους (πάνω από το χαρτόνι) πριν από κάθε εκλογέα</a:t>
            </a:r>
          </a:p>
          <a:p>
            <a:pPr marL="457200" indent="-457200" fontAlgn="auto">
              <a:spcAft>
                <a:spcPts val="0"/>
              </a:spcAft>
              <a:buClr>
                <a:schemeClr val="accent1">
                  <a:lumMod val="75000"/>
                </a:schemeClr>
              </a:buClr>
              <a:buFont typeface="+mj-lt"/>
              <a:buAutoNum type="arabicPeriod"/>
              <a:defRPr/>
            </a:pPr>
            <a:r>
              <a:rPr lang="el-GR" sz="2600" dirty="0">
                <a:solidFill>
                  <a:schemeClr val="tx1">
                    <a:lumMod val="65000"/>
                    <a:lumOff val="35000"/>
                  </a:schemeClr>
                </a:solidFill>
              </a:rPr>
              <a:t>Αντικαθιστά το χαρτί Α3 </a:t>
            </a:r>
            <a:r>
              <a:rPr lang="el-GR" sz="2600" b="1" u="sng" dirty="0">
                <a:solidFill>
                  <a:schemeClr val="tx1">
                    <a:lumMod val="65000"/>
                    <a:lumOff val="35000"/>
                  </a:schemeClr>
                </a:solidFill>
              </a:rPr>
              <a:t>μετά από κάθε εκλογέα</a:t>
            </a:r>
          </a:p>
          <a:p>
            <a:pPr marL="0" indent="0" algn="ctr" fontAlgn="auto">
              <a:spcAft>
                <a:spcPts val="0"/>
              </a:spcAft>
              <a:buClr>
                <a:schemeClr val="accent1">
                  <a:lumMod val="75000"/>
                </a:schemeClr>
              </a:buClr>
              <a:buNone/>
              <a:defRPr/>
            </a:pPr>
            <a:r>
              <a:rPr lang="el-GR" sz="2600" b="1" u="sng" dirty="0">
                <a:solidFill>
                  <a:schemeClr val="accent1"/>
                </a:solidFill>
              </a:rPr>
              <a:t>Όλοι οι υπάλληλοι απολυμαίνουν κάθε φορά τα χέρια τους</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 </a:t>
            </a: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18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48</a:t>
            </a:fld>
            <a:endParaRPr lang="en-US"/>
          </a:p>
        </p:txBody>
      </p:sp>
    </p:spTree>
    <p:extLst>
      <p:ext uri="{BB962C8B-B14F-4D97-AF65-F5344CB8AC3E}">
        <p14:creationId xmlns:p14="http://schemas.microsoft.com/office/powerpoint/2010/main" val="708397404"/>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4716" y="1782038"/>
            <a:ext cx="11859905" cy="4482283"/>
          </a:xfrm>
        </p:spPr>
        <p:txBody>
          <a:bodyPr rtlCol="0">
            <a:normAutofit/>
          </a:bodyPr>
          <a:lstStyle/>
          <a:p>
            <a:pPr marL="182880" indent="-182880">
              <a:buClr>
                <a:schemeClr val="accent1">
                  <a:lumMod val="75000"/>
                </a:schemeClr>
              </a:buClr>
              <a:buFont typeface="Arial" charset="0"/>
              <a:buChar char="•"/>
              <a:defRPr/>
            </a:pPr>
            <a:r>
              <a:rPr lang="el-GR" sz="3100" b="1" u="sng" dirty="0">
                <a:solidFill>
                  <a:schemeClr val="tx1">
                    <a:lumMod val="65000"/>
                    <a:lumOff val="35000"/>
                  </a:schemeClr>
                </a:solidFill>
              </a:rPr>
              <a:t>Προεδρεύων:</a:t>
            </a:r>
            <a:r>
              <a:rPr lang="el-GR" sz="3100" b="1" dirty="0">
                <a:solidFill>
                  <a:schemeClr val="tx1">
                    <a:lumMod val="65000"/>
                    <a:lumOff val="35000"/>
                  </a:schemeClr>
                </a:solidFill>
              </a:rPr>
              <a:t> </a:t>
            </a:r>
          </a:p>
          <a:p>
            <a:pPr marL="457200" indent="-457200">
              <a:buClr>
                <a:schemeClr val="accent1">
                  <a:lumMod val="75000"/>
                </a:schemeClr>
              </a:buClr>
              <a:buFont typeface="+mj-lt"/>
              <a:buAutoNum type="arabicPeriod"/>
              <a:defRPr/>
            </a:pPr>
            <a:r>
              <a:rPr lang="el-GR" sz="2800" dirty="0">
                <a:solidFill>
                  <a:schemeClr val="tx1">
                    <a:lumMod val="65000"/>
                    <a:lumOff val="35000"/>
                  </a:schemeClr>
                </a:solidFill>
              </a:rPr>
              <a:t>Έχει την ευθύνη φύλαξης της κάλπης </a:t>
            </a:r>
            <a:endParaRPr lang="en-GB" sz="2800" dirty="0">
              <a:solidFill>
                <a:schemeClr val="tx1">
                  <a:lumMod val="65000"/>
                  <a:lumOff val="35000"/>
                </a:schemeClr>
              </a:solidFill>
            </a:endParaRPr>
          </a:p>
          <a:p>
            <a:pPr marL="457200" indent="-457200">
              <a:buClr>
                <a:schemeClr val="accent1">
                  <a:lumMod val="75000"/>
                </a:schemeClr>
              </a:buClr>
              <a:buFont typeface="+mj-lt"/>
              <a:buAutoNum type="arabicPeriod"/>
              <a:defRPr/>
            </a:pPr>
            <a:r>
              <a:rPr lang="el-GR" sz="2800" b="1" dirty="0">
                <a:solidFill>
                  <a:schemeClr val="tx1">
                    <a:lumMod val="65000"/>
                    <a:lumOff val="35000"/>
                  </a:schemeClr>
                </a:solidFill>
              </a:rPr>
              <a:t>Η Κάλπη δεν μετακινείται για κανέναν λόγο</a:t>
            </a:r>
            <a:r>
              <a:rPr lang="el-GR" sz="2800" dirty="0">
                <a:solidFill>
                  <a:schemeClr val="tx1">
                    <a:lumMod val="65000"/>
                    <a:lumOff val="35000"/>
                  </a:schemeClr>
                </a:solidFill>
              </a:rPr>
              <a:t>, παρά μόνο μετά το πέρας της διαδικασίας καταμέτρησης για παράδοση στον Έφορο Εκλογής</a:t>
            </a:r>
          </a:p>
          <a:p>
            <a:pPr marL="457200" indent="-457200">
              <a:buClr>
                <a:schemeClr val="accent1">
                  <a:lumMod val="75000"/>
                </a:schemeClr>
              </a:buClr>
              <a:buFont typeface="+mj-lt"/>
              <a:buAutoNum type="arabicPeriod"/>
              <a:defRPr/>
            </a:pPr>
            <a:r>
              <a:rPr lang="el-GR" sz="2800" dirty="0">
                <a:solidFill>
                  <a:schemeClr val="tx1">
                    <a:lumMod val="65000"/>
                    <a:lumOff val="35000"/>
                  </a:schemeClr>
                </a:solidFill>
              </a:rPr>
              <a:t>Επιβεβαιώνει ότι κάθε εκλογέας ρίχνει το ψηφοδέλτιο </a:t>
            </a:r>
            <a:r>
              <a:rPr lang="el-GR" sz="2800" b="1" u="sng" dirty="0">
                <a:solidFill>
                  <a:schemeClr val="tx1">
                    <a:lumMod val="65000"/>
                    <a:lumOff val="35000"/>
                  </a:schemeClr>
                </a:solidFill>
              </a:rPr>
              <a:t>σφραγισμένο</a:t>
            </a:r>
            <a:r>
              <a:rPr lang="el-GR" sz="2800" dirty="0">
                <a:solidFill>
                  <a:schemeClr val="tx1">
                    <a:lumMod val="65000"/>
                    <a:lumOff val="35000"/>
                  </a:schemeClr>
                </a:solidFill>
              </a:rPr>
              <a:t> στην κάλπη και το χρησιμοποιημένο στυλό στο κυτίο Β για απολύμανση</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49</a:t>
            </a:fld>
            <a:endParaRPr lang="en-US"/>
          </a:p>
        </p:txBody>
      </p:sp>
    </p:spTree>
    <p:extLst>
      <p:ext uri="{BB962C8B-B14F-4D97-AF65-F5344CB8AC3E}">
        <p14:creationId xmlns:p14="http://schemas.microsoft.com/office/powerpoint/2010/main" val="356543915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58" y="1899617"/>
            <a:ext cx="11774905" cy="4341528"/>
          </a:xfrm>
        </p:spPr>
        <p:txBody>
          <a:bodyPr>
            <a:normAutofit fontScale="85000" lnSpcReduction="10000"/>
          </a:bodyPr>
          <a:lstStyle/>
          <a:p>
            <a:pPr>
              <a:lnSpc>
                <a:spcPct val="90000"/>
              </a:lnSpc>
              <a:spcBef>
                <a:spcPts val="1200"/>
              </a:spcBef>
              <a:buSzPct val="85000"/>
              <a:defRPr/>
            </a:pPr>
            <a:r>
              <a:rPr lang="el-GR" sz="3200" b="1" u="sng" dirty="0">
                <a:solidFill>
                  <a:schemeClr val="tx1">
                    <a:lumMod val="65000"/>
                    <a:lumOff val="35000"/>
                  </a:schemeClr>
                </a:solidFill>
              </a:rPr>
              <a:t>Μέχρι 27/05/2021</a:t>
            </a:r>
            <a:r>
              <a:rPr lang="el-GR" sz="3200" b="1" dirty="0">
                <a:solidFill>
                  <a:schemeClr val="tx1">
                    <a:lumMod val="65000"/>
                    <a:lumOff val="35000"/>
                  </a:schemeClr>
                </a:solidFill>
              </a:rPr>
              <a:t>: </a:t>
            </a:r>
            <a:r>
              <a:rPr lang="el-GR" sz="3200" dirty="0">
                <a:solidFill>
                  <a:schemeClr val="tx1">
                    <a:lumMod val="65000"/>
                    <a:lumOff val="35000"/>
                  </a:schemeClr>
                </a:solidFill>
              </a:rPr>
              <a:t>	</a:t>
            </a:r>
            <a:r>
              <a:rPr lang="el-GR" sz="3000" dirty="0">
                <a:solidFill>
                  <a:schemeClr val="tx1">
                    <a:lumMod val="65000"/>
                    <a:lumOff val="35000"/>
                  </a:schemeClr>
                </a:solidFill>
              </a:rPr>
              <a:t>Δύο Συναντήσεις με Βοηθούς</a:t>
            </a:r>
          </a:p>
          <a:p>
            <a:pPr marL="0" indent="0" fontAlgn="auto">
              <a:lnSpc>
                <a:spcPct val="90000"/>
              </a:lnSpc>
              <a:spcBef>
                <a:spcPts val="1200"/>
              </a:spcBef>
              <a:spcAft>
                <a:spcPts val="0"/>
              </a:spcAft>
              <a:buClr>
                <a:schemeClr val="accent3"/>
              </a:buClr>
              <a:buSzPct val="85000"/>
              <a:buNone/>
              <a:defRPr/>
            </a:pPr>
            <a:r>
              <a:rPr lang="el-GR" sz="3000" dirty="0">
                <a:solidFill>
                  <a:schemeClr val="tx1">
                    <a:lumMod val="65000"/>
                    <a:lumOff val="35000"/>
                  </a:schemeClr>
                </a:solidFill>
              </a:rPr>
              <a:t>				Καταμερισμός Εργασίας</a:t>
            </a:r>
          </a:p>
          <a:p>
            <a:pPr marL="0" indent="0" fontAlgn="auto">
              <a:lnSpc>
                <a:spcPct val="90000"/>
              </a:lnSpc>
              <a:spcBef>
                <a:spcPts val="1200"/>
              </a:spcBef>
              <a:spcAft>
                <a:spcPts val="0"/>
              </a:spcAft>
              <a:buClr>
                <a:schemeClr val="accent3"/>
              </a:buClr>
              <a:buSzPct val="85000"/>
              <a:buNone/>
              <a:defRPr/>
            </a:pPr>
            <a:endParaRPr lang="el-GR" sz="3000" dirty="0">
              <a:solidFill>
                <a:schemeClr val="tx1">
                  <a:lumMod val="65000"/>
                  <a:lumOff val="35000"/>
                </a:schemeClr>
              </a:solidFill>
            </a:endParaRPr>
          </a:p>
          <a:p>
            <a:pPr marL="274320" indent="-274320">
              <a:lnSpc>
                <a:spcPct val="90000"/>
              </a:lnSpc>
              <a:spcBef>
                <a:spcPts val="1200"/>
              </a:spcBef>
              <a:buSzPct val="85000"/>
              <a:defRPr/>
            </a:pPr>
            <a:r>
              <a:rPr lang="el-GR" sz="3200" b="1" u="sng" dirty="0">
                <a:solidFill>
                  <a:schemeClr val="tx1">
                    <a:lumMod val="65000"/>
                    <a:lumOff val="35000"/>
                  </a:schemeClr>
                </a:solidFill>
              </a:rPr>
              <a:t>28/05/202</a:t>
            </a:r>
            <a:r>
              <a:rPr lang="en-GB" sz="3200" b="1" u="sng" dirty="0">
                <a:solidFill>
                  <a:schemeClr val="tx1">
                    <a:lumMod val="65000"/>
                    <a:lumOff val="35000"/>
                  </a:schemeClr>
                </a:solidFill>
              </a:rPr>
              <a:t>1:</a:t>
            </a:r>
            <a:r>
              <a:rPr lang="el-GR" sz="3200" b="1" dirty="0">
                <a:solidFill>
                  <a:schemeClr val="tx1">
                    <a:lumMod val="65000"/>
                    <a:lumOff val="35000"/>
                  </a:schemeClr>
                </a:solidFill>
              </a:rPr>
              <a:t> </a:t>
            </a:r>
            <a:r>
              <a:rPr lang="el-GR" sz="3200" dirty="0">
                <a:solidFill>
                  <a:schemeClr val="tx1">
                    <a:lumMod val="65000"/>
                    <a:lumOff val="35000"/>
                  </a:schemeClr>
                </a:solidFill>
              </a:rPr>
              <a:t>		</a:t>
            </a:r>
            <a:r>
              <a:rPr lang="el-GR" sz="3000" dirty="0">
                <a:solidFill>
                  <a:schemeClr val="tx1">
                    <a:lumMod val="65000"/>
                    <a:lumOff val="35000"/>
                  </a:schemeClr>
                </a:solidFill>
              </a:rPr>
              <a:t>Επίσκεψη στο Εκλογικό Κέντρο </a:t>
            </a:r>
          </a:p>
          <a:p>
            <a:pPr marL="3657600" lvl="8" indent="0">
              <a:lnSpc>
                <a:spcPct val="90000"/>
              </a:lnSpc>
              <a:spcBef>
                <a:spcPts val="1200"/>
              </a:spcBef>
              <a:buClr>
                <a:schemeClr val="accent3"/>
              </a:buClr>
              <a:buSzPct val="85000"/>
              <a:buNone/>
              <a:defRPr/>
            </a:pPr>
            <a:r>
              <a:rPr lang="el-GR" sz="3000" dirty="0">
                <a:solidFill>
                  <a:schemeClr val="tx1">
                    <a:lumMod val="65000"/>
                    <a:lumOff val="35000"/>
                  </a:schemeClr>
                </a:solidFill>
              </a:rPr>
              <a:t>Ετοιμασία της αίθουσας   </a:t>
            </a:r>
          </a:p>
          <a:p>
            <a:pPr marL="0" lvl="8" indent="0">
              <a:lnSpc>
                <a:spcPct val="90000"/>
              </a:lnSpc>
              <a:spcBef>
                <a:spcPts val="1200"/>
              </a:spcBef>
              <a:buClr>
                <a:schemeClr val="accent3"/>
              </a:buClr>
              <a:buSzPct val="85000"/>
              <a:buNone/>
              <a:defRPr/>
            </a:pPr>
            <a:r>
              <a:rPr lang="el-GR" sz="3200" dirty="0">
                <a:solidFill>
                  <a:schemeClr val="tx1">
                    <a:lumMod val="65000"/>
                    <a:lumOff val="35000"/>
                  </a:schemeClr>
                </a:solidFill>
              </a:rPr>
              <a:t>				</a:t>
            </a:r>
            <a:r>
              <a:rPr lang="el-GR" sz="3200" b="1" dirty="0">
                <a:solidFill>
                  <a:schemeClr val="tx1">
                    <a:lumMod val="65000"/>
                    <a:lumOff val="35000"/>
                  </a:schemeClr>
                </a:solidFill>
              </a:rPr>
              <a:t>Ανάγνωση των Οδηγιών στο εγχειρίδιο</a:t>
            </a:r>
          </a:p>
          <a:p>
            <a:pPr marL="0" lvl="8" indent="0">
              <a:lnSpc>
                <a:spcPct val="90000"/>
              </a:lnSpc>
              <a:spcBef>
                <a:spcPts val="1200"/>
              </a:spcBef>
              <a:buClr>
                <a:schemeClr val="accent3"/>
              </a:buClr>
              <a:buSzPct val="85000"/>
              <a:buNone/>
              <a:defRPr/>
            </a:pPr>
            <a:endParaRPr lang="el-GR" sz="1600" b="1" dirty="0">
              <a:solidFill>
                <a:schemeClr val="tx1">
                  <a:lumMod val="65000"/>
                  <a:lumOff val="35000"/>
                </a:schemeClr>
              </a:solidFill>
            </a:endParaRPr>
          </a:p>
          <a:p>
            <a:pPr marL="0" indent="0">
              <a:spcBef>
                <a:spcPts val="0"/>
              </a:spcBef>
              <a:buClr>
                <a:schemeClr val="accent3"/>
              </a:buClr>
              <a:buNone/>
              <a:defRPr/>
            </a:pPr>
            <a:r>
              <a:rPr lang="el-GR" sz="2600" dirty="0">
                <a:solidFill>
                  <a:schemeClr val="tx1">
                    <a:lumMod val="65000"/>
                    <a:lumOff val="35000"/>
                  </a:schemeClr>
                </a:solidFill>
                <a:latin typeface="Arial" panose="020B0604020202020204" pitchFamily="34" charset="0"/>
                <a:cs typeface="Arial" panose="020B0604020202020204" pitchFamily="34" charset="0"/>
              </a:rPr>
              <a:t>Όλα τα σχολεία όπου θα λειτουργήσουν εκλογικά κέντρα, θα ανοίξουν από το αρμόδιο ωρομίσθιο προσωπικό κάθε σχολείου, το οποίο θα απενεργοποιήσει και τον συναγερμό. Στα σχολεία / εκλογικά κέντρα σε Κοινότητες, θα γίνει σε συνεννόηση με τον οικείο Κοινοτάρχη. </a:t>
            </a:r>
            <a:endParaRPr lang="el-GR" sz="2600" dirty="0">
              <a:solidFill>
                <a:schemeClr val="tx1">
                  <a:lumMod val="65000"/>
                  <a:lumOff val="35000"/>
                </a:schemeClr>
              </a:solidFill>
            </a:endParaRPr>
          </a:p>
        </p:txBody>
      </p:sp>
      <p:sp>
        <p:nvSpPr>
          <p:cNvPr id="5" name="Title 1"/>
          <p:cNvSpPr>
            <a:spLocks noGrp="1"/>
          </p:cNvSpPr>
          <p:nvPr>
            <p:ph type="title"/>
          </p:nvPr>
        </p:nvSpPr>
        <p:spPr/>
        <p:txBody>
          <a:bodyPr>
            <a:normAutofit/>
          </a:bodyPr>
          <a:lstStyle/>
          <a:p>
            <a:pPr algn="ctr" fontAlgn="auto">
              <a:spcAft>
                <a:spcPts val="0"/>
              </a:spcAft>
              <a:defRPr/>
            </a:pPr>
            <a:r>
              <a:rPr lang="el-GR" sz="4400" b="1" dirty="0">
                <a:solidFill>
                  <a:schemeClr val="tx1">
                    <a:lumMod val="65000"/>
                    <a:lumOff val="35000"/>
                  </a:schemeClr>
                </a:solidFill>
              </a:rPr>
              <a:t>ΠΡΟΕΤΟΙΜΑΣΙΑ</a:t>
            </a:r>
            <a:endParaRPr lang="el-GR" sz="4400"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pPr>
              <a:defRPr/>
            </a:pPr>
            <a:fld id="{167FFD2E-6AD8-4014-8A90-D61218B33E05}" type="slidenum">
              <a:rPr lang="en-US" smtClean="0"/>
              <a:pPr>
                <a:defRPr/>
              </a:pPr>
              <a:t>5</a:t>
            </a:fld>
            <a:endParaRPr lang="en-US"/>
          </a:p>
        </p:txBody>
      </p:sp>
      <p:pic>
        <p:nvPicPr>
          <p:cNvPr id="7"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39478" y="257175"/>
            <a:ext cx="819151"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728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4716" y="1782038"/>
            <a:ext cx="11859905" cy="4482283"/>
          </a:xfrm>
        </p:spPr>
        <p:txBody>
          <a:bodyPr rtlCol="0">
            <a:normAutofit/>
          </a:bodyPr>
          <a:lstStyle/>
          <a:p>
            <a:pPr marL="182880" indent="-182880">
              <a:buClr>
                <a:schemeClr val="accent1">
                  <a:lumMod val="75000"/>
                </a:schemeClr>
              </a:buClr>
              <a:buFont typeface="Arial" charset="0"/>
              <a:buChar char="•"/>
              <a:defRPr/>
            </a:pPr>
            <a:r>
              <a:rPr lang="el-GR" sz="3100" b="1" u="sng" dirty="0">
                <a:solidFill>
                  <a:schemeClr val="tx1">
                    <a:lumMod val="65000"/>
                    <a:lumOff val="35000"/>
                  </a:schemeClr>
                </a:solidFill>
              </a:rPr>
              <a:t>Προεδρεύων </a:t>
            </a:r>
            <a:r>
              <a:rPr lang="el-GR" b="1" u="sng" dirty="0">
                <a:solidFill>
                  <a:schemeClr val="tx1">
                    <a:lumMod val="65000"/>
                    <a:lumOff val="35000"/>
                  </a:schemeClr>
                </a:solidFill>
              </a:rPr>
              <a:t>(συνέχεια):</a:t>
            </a:r>
            <a:r>
              <a:rPr lang="el-GR" b="1" dirty="0">
                <a:solidFill>
                  <a:schemeClr val="tx1">
                    <a:lumMod val="65000"/>
                    <a:lumOff val="35000"/>
                  </a:schemeClr>
                </a:solidFill>
              </a:rPr>
              <a:t> </a:t>
            </a:r>
            <a:endParaRPr lang="el-GR" sz="2800" dirty="0">
              <a:solidFill>
                <a:schemeClr val="tx1">
                  <a:lumMod val="65000"/>
                  <a:lumOff val="35000"/>
                </a:schemeClr>
              </a:solidFill>
            </a:endParaRPr>
          </a:p>
          <a:p>
            <a:pPr marL="514350" indent="-514350">
              <a:buClr>
                <a:schemeClr val="accent1">
                  <a:lumMod val="75000"/>
                </a:schemeClr>
              </a:buClr>
              <a:buFont typeface="+mj-lt"/>
              <a:buAutoNum type="arabicPeriod" startAt="4"/>
              <a:defRPr/>
            </a:pPr>
            <a:r>
              <a:rPr lang="el-GR" sz="2800" dirty="0">
                <a:solidFill>
                  <a:schemeClr val="tx1">
                    <a:lumMod val="65000"/>
                    <a:lumOff val="35000"/>
                  </a:schemeClr>
                </a:solidFill>
              </a:rPr>
              <a:t>Ελέγχει τακτικά τα</a:t>
            </a:r>
            <a:r>
              <a:rPr lang="en-US" sz="2800" dirty="0">
                <a:solidFill>
                  <a:schemeClr val="tx1">
                    <a:lumMod val="65000"/>
                    <a:lumOff val="35000"/>
                  </a:schemeClr>
                </a:solidFill>
              </a:rPr>
              <a:t> </a:t>
            </a:r>
            <a:r>
              <a:rPr lang="el-GR" sz="2800" dirty="0">
                <a:solidFill>
                  <a:schemeClr val="tx1">
                    <a:lumMod val="65000"/>
                    <a:lumOff val="35000"/>
                  </a:schemeClr>
                </a:solidFill>
              </a:rPr>
              <a:t>υλικά εντός του Θαλάμου Ψηφοφορίας  (Βλ. Οδηγίες για καθοδήγηση εκλογέων)</a:t>
            </a:r>
            <a:endParaRPr lang="en-GB" sz="2800" dirty="0">
              <a:solidFill>
                <a:schemeClr val="tx1">
                  <a:lumMod val="65000"/>
                  <a:lumOff val="35000"/>
                </a:schemeClr>
              </a:solidFill>
            </a:endParaRPr>
          </a:p>
          <a:p>
            <a:pPr marL="514350" indent="-514350">
              <a:buClr>
                <a:schemeClr val="accent1">
                  <a:lumMod val="75000"/>
                </a:schemeClr>
              </a:buClr>
              <a:buFont typeface="+mj-lt"/>
              <a:buAutoNum type="arabicPeriod" startAt="4"/>
              <a:defRPr/>
            </a:pPr>
            <a:r>
              <a:rPr lang="el-GR" sz="2800" dirty="0">
                <a:solidFill>
                  <a:schemeClr val="tx1">
                    <a:lumMod val="65000"/>
                    <a:lumOff val="35000"/>
                  </a:schemeClr>
                </a:solidFill>
              </a:rPr>
              <a:t>Με ευθύνη του διεξάγεται περιοδική καταμέτρηση των ψηφοδελτίων για επαλήθευση του αριθμού </a:t>
            </a:r>
            <a:r>
              <a:rPr lang="el-GR" sz="2800" dirty="0" err="1">
                <a:solidFill>
                  <a:schemeClr val="tx1">
                    <a:lumMod val="65000"/>
                    <a:lumOff val="35000"/>
                  </a:schemeClr>
                </a:solidFill>
              </a:rPr>
              <a:t>ψηφισάντων</a:t>
            </a:r>
            <a:endParaRPr lang="en-GB" sz="2800" dirty="0">
              <a:solidFill>
                <a:schemeClr val="tx1">
                  <a:lumMod val="65000"/>
                  <a:lumOff val="35000"/>
                </a:schemeClr>
              </a:solidFill>
            </a:endParaRPr>
          </a:p>
          <a:p>
            <a:pPr marL="514350" indent="-514350">
              <a:buClr>
                <a:schemeClr val="accent1">
                  <a:lumMod val="75000"/>
                </a:schemeClr>
              </a:buClr>
              <a:buFont typeface="+mj-lt"/>
              <a:buAutoNum type="arabicPeriod" startAt="4"/>
              <a:defRPr/>
            </a:pPr>
            <a:r>
              <a:rPr lang="el-GR" sz="2800" dirty="0">
                <a:solidFill>
                  <a:schemeClr val="tx1">
                    <a:lumMod val="65000"/>
                    <a:lumOff val="35000"/>
                  </a:schemeClr>
                </a:solidFill>
                <a:effectLst>
                  <a:outerShdw blurRad="38100" dist="38100" dir="2700000" algn="tl">
                    <a:srgbClr val="C0C0C0"/>
                  </a:outerShdw>
                </a:effectLst>
              </a:rPr>
              <a:t>Επιβλέπει την τήρηση των μέτρων που προβλέπονται στο Πρωτόκολλο του Υπουργού Υγείας </a:t>
            </a:r>
            <a:endParaRPr lang="el-GR" sz="2400" dirty="0">
              <a:effectLst>
                <a:outerShdw blurRad="38100" dist="38100" dir="2700000" algn="tl">
                  <a:srgbClr val="C0C0C0"/>
                </a:outerShdw>
              </a:effectLst>
            </a:endParaRPr>
          </a:p>
          <a:p>
            <a:pPr marL="1097280" lvl="3" indent="-274320" fontAlgn="auto">
              <a:buClr>
                <a:schemeClr val="accent3"/>
              </a:buClr>
              <a:buFont typeface="Wingdings" pitchFamily="2" charset="2"/>
              <a:buNone/>
              <a:defRPr/>
            </a:pPr>
            <a:endParaRPr lang="en-US" sz="3200"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a:t>
            </a:r>
            <a:endParaRPr lang="en-US" sz="26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50</a:t>
            </a:fld>
            <a:endParaRPr lang="en-US"/>
          </a:p>
        </p:txBody>
      </p:sp>
    </p:spTree>
    <p:extLst>
      <p:ext uri="{BB962C8B-B14F-4D97-AF65-F5344CB8AC3E}">
        <p14:creationId xmlns:p14="http://schemas.microsoft.com/office/powerpoint/2010/main" val="1830682423"/>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914401" y="1782038"/>
            <a:ext cx="10292854" cy="4633276"/>
          </a:xfrm>
        </p:spPr>
        <p:txBody>
          <a:bodyPr rtlCol="0">
            <a:normAutofit/>
          </a:bodyPr>
          <a:lstStyle/>
          <a:p>
            <a:pPr marL="0" indent="0">
              <a:buClr>
                <a:schemeClr val="accent1">
                  <a:lumMod val="75000"/>
                </a:schemeClr>
              </a:buClr>
              <a:buNone/>
              <a:defRPr/>
            </a:pPr>
            <a:r>
              <a:rPr lang="el-GR" sz="2600" b="1" u="sng" dirty="0">
                <a:solidFill>
                  <a:schemeClr val="accent1"/>
                </a:solidFill>
              </a:rPr>
              <a:t>ΠΡΟΣΟΧΗ</a:t>
            </a:r>
            <a:r>
              <a:rPr lang="el-GR" sz="2600" b="1" u="sng" dirty="0">
                <a:solidFill>
                  <a:schemeClr val="tx1">
                    <a:lumMod val="65000"/>
                    <a:lumOff val="35000"/>
                  </a:schemeClr>
                </a:solidFill>
              </a:rPr>
              <a:t>:</a:t>
            </a:r>
            <a:r>
              <a:rPr lang="el-GR" sz="2600" dirty="0">
                <a:solidFill>
                  <a:schemeClr val="tx1">
                    <a:lumMod val="65000"/>
                    <a:lumOff val="35000"/>
                  </a:schemeClr>
                </a:solidFill>
              </a:rPr>
              <a:t> Τα καθήκοντα των Βοηθών Υπαλλήλων δεν πρέπει να τροποποιηθούν καθ’ όλη τη διάρκεια της εκλογικής διαδικασίας, βάσει του Πρωτοκόλλου του Υπουργείου Υγείας</a:t>
            </a:r>
          </a:p>
          <a:p>
            <a:pPr marL="0" indent="0">
              <a:buClr>
                <a:schemeClr val="accent1">
                  <a:lumMod val="75000"/>
                </a:schemeClr>
              </a:buClr>
              <a:buNone/>
              <a:defRPr/>
            </a:pPr>
            <a:endParaRPr lang="el-GR" sz="2600" dirty="0">
              <a:solidFill>
                <a:schemeClr val="tx1">
                  <a:lumMod val="65000"/>
                  <a:lumOff val="35000"/>
                </a:schemeClr>
              </a:solidFill>
            </a:endParaRPr>
          </a:p>
          <a:p>
            <a:pPr marL="182880" indent="-182880">
              <a:buClr>
                <a:schemeClr val="accent1">
                  <a:lumMod val="75000"/>
                </a:schemeClr>
              </a:buClr>
              <a:buFont typeface="Arial" charset="0"/>
              <a:buChar char="•"/>
              <a:defRPr/>
            </a:pPr>
            <a:r>
              <a:rPr lang="el-GR" sz="2600" dirty="0">
                <a:solidFill>
                  <a:schemeClr val="tx1">
                    <a:lumMod val="65000"/>
                    <a:lumOff val="35000"/>
                  </a:schemeClr>
                </a:solidFill>
              </a:rPr>
              <a:t>Στις περιπτώσεις όπου τα κλιμάκια απαρτίζονται από τρεις Υπαλλήλους συμπεριλαμβανομένου του Προεδρεύοντα, τα καθήκοντα του Υπαλλήλου Γ’ εκτελούνται από τον Προεδρεύοντα</a:t>
            </a:r>
          </a:p>
          <a:p>
            <a:pPr>
              <a:buClr>
                <a:schemeClr val="accent1">
                  <a:lumMod val="75000"/>
                </a:schemeClr>
              </a:buClr>
              <a:defRPr/>
            </a:pPr>
            <a:endParaRPr lang="el-GR" sz="2600" dirty="0">
              <a:solidFill>
                <a:schemeClr val="tx1">
                  <a:lumMod val="65000"/>
                  <a:lumOff val="35000"/>
                </a:schemeClr>
              </a:solidFill>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603979" y="779571"/>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600" b="1" dirty="0">
                <a:solidFill>
                  <a:schemeClr val="tx1">
                    <a:lumMod val="65000"/>
                    <a:lumOff val="35000"/>
                  </a:schemeClr>
                </a:solidFill>
              </a:rPr>
              <a:t>ΔΙΑΔΙΚΑΣΙΑ </a:t>
            </a:r>
            <a:r>
              <a:rPr lang="el-GR"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US" sz="18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51</a:t>
            </a:fld>
            <a:endParaRPr lang="en-US"/>
          </a:p>
        </p:txBody>
      </p:sp>
      <p:pic>
        <p:nvPicPr>
          <p:cNvPr id="6" name="Picture 5" descr="C:\Documents and Settings\user\Local Settings\Temporary Internet Files\Content.IE5\7NR3QBD6\MCj043475000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490" y="1828806"/>
            <a:ext cx="719139" cy="719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71800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18269" y="1920054"/>
            <a:ext cx="11609874" cy="4495259"/>
          </a:xfrm>
        </p:spPr>
        <p:txBody>
          <a:bodyPr rtlCol="0">
            <a:noAutofit/>
          </a:bodyPr>
          <a:lstStyle/>
          <a:p>
            <a:pPr marL="274320" indent="-274320">
              <a:defRPr/>
            </a:pPr>
            <a:r>
              <a:rPr lang="el-GR" sz="2400" dirty="0">
                <a:solidFill>
                  <a:schemeClr val="tx1">
                    <a:lumMod val="65000"/>
                    <a:lumOff val="35000"/>
                  </a:schemeClr>
                </a:solidFill>
              </a:rPr>
              <a:t>Οι Υπάλληλοι κάθε Εκλογικού Κέντρου θα ψηφίσουν με ειδικές εξουσιοδοτήσεις  </a:t>
            </a:r>
            <a:r>
              <a:rPr lang="el-GR" dirty="0">
                <a:solidFill>
                  <a:schemeClr val="tx1">
                    <a:lumMod val="65000"/>
                    <a:lumOff val="35000"/>
                  </a:schemeClr>
                </a:solidFill>
              </a:rPr>
              <a:t>(με το εκλογικό τους βιβλιάριο ή ταυτότητα)</a:t>
            </a:r>
          </a:p>
          <a:p>
            <a:pPr marL="274320" indent="-274320">
              <a:defRPr/>
            </a:pPr>
            <a:r>
              <a:rPr lang="el-GR" sz="2400" dirty="0">
                <a:solidFill>
                  <a:schemeClr val="tx1">
                    <a:lumMod val="65000"/>
                    <a:lumOff val="35000"/>
                  </a:schemeClr>
                </a:solidFill>
              </a:rPr>
              <a:t>Οι ειδικές εξουσιοδοτήσεις υπογράφονται και σφραγίζονται από τον Προεδρεύοντα </a:t>
            </a:r>
          </a:p>
          <a:p>
            <a:pPr marL="274320" indent="-274320">
              <a:defRPr/>
            </a:pPr>
            <a:r>
              <a:rPr lang="el-GR" sz="2400" dirty="0">
                <a:solidFill>
                  <a:schemeClr val="tx1">
                    <a:lumMod val="65000"/>
                    <a:lumOff val="35000"/>
                  </a:schemeClr>
                </a:solidFill>
              </a:rPr>
              <a:t>Τα στοιχεία όσων ψήφισαν με ειδική εξουσιοδότηση καταγράφονται στο τέλος του Εκλογικού Καταλόγου από τον Προεδρεύοντα και υπογράφονται από τον εκλογέα</a:t>
            </a:r>
          </a:p>
          <a:p>
            <a:pPr marL="274320" indent="-274320">
              <a:defRPr/>
            </a:pPr>
            <a:r>
              <a:rPr lang="el-GR" sz="2400" b="1" dirty="0">
                <a:solidFill>
                  <a:schemeClr val="accent1"/>
                </a:solidFill>
              </a:rPr>
              <a:t>ΓΙΑ ΕΚΛΟΓΕΙΣ ΠΟΥ ΨΗΦΙΖΟΥΝ ΜΕ ΕΙΔΙΚΗ ΕΞΟΥΣΙΟΔΟΤΗΣΗ ΘΑ ΠΡΕΠΕΙ ΝΑ ΕΠΙΒΕΒΑΙΩΝΕΤΑΙ ΟΤΙ Η ΕΞΟΥΣΙΟΔΟΤΗΣΗ ΑΦΟΡΑ ΤΟ </a:t>
            </a:r>
            <a:r>
              <a:rPr lang="el-GR" sz="2400" b="1" u="sng" dirty="0">
                <a:solidFill>
                  <a:schemeClr val="accent1"/>
                </a:solidFill>
              </a:rPr>
              <a:t>ΣΥΓΚΕΚΡΙΜΕΝΟ</a:t>
            </a:r>
            <a:r>
              <a:rPr lang="el-GR" sz="2400" b="1" dirty="0">
                <a:solidFill>
                  <a:schemeClr val="accent1"/>
                </a:solidFill>
              </a:rPr>
              <a:t> ΕΚΛΟΓΙΚΟ ΚΕΝΤΡΟ</a:t>
            </a:r>
            <a:endParaRPr lang="en-GB" sz="2400" b="1" dirty="0">
              <a:solidFill>
                <a:schemeClr val="accent1"/>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1603979" y="793143"/>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a:solidFill>
                  <a:schemeClr val="tx1">
                    <a:lumMod val="65000"/>
                    <a:lumOff val="35000"/>
                  </a:schemeClr>
                </a:solidFill>
              </a:rPr>
              <a:t>ΕΙΔΙΚΗ ΕΞΟΥΣΙΟΔΟΤΗΣΗ</a:t>
            </a:r>
            <a:endParaRPr lang="en-US" sz="18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52</a:t>
            </a:fld>
            <a:endParaRPr lang="en-US"/>
          </a:p>
        </p:txBody>
      </p:sp>
    </p:spTree>
    <p:extLst>
      <p:ext uri="{BB962C8B-B14F-4D97-AF65-F5344CB8AC3E}">
        <p14:creationId xmlns:p14="http://schemas.microsoft.com/office/powerpoint/2010/main" val="2048799228"/>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5903" y="1568450"/>
            <a:ext cx="3938588"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Content Placeholder 8"/>
          <p:cNvSpPr>
            <a:spLocks noGrp="1"/>
          </p:cNvSpPr>
          <p:nvPr>
            <p:ph idx="1"/>
          </p:nvPr>
        </p:nvSpPr>
        <p:spPr>
          <a:xfrm>
            <a:off x="532263" y="1783508"/>
            <a:ext cx="10918209" cy="4536673"/>
          </a:xfrm>
        </p:spPr>
        <p:txBody>
          <a:bodyPr rtlCol="0">
            <a:noAutofit/>
          </a:bodyPr>
          <a:lstStyle/>
          <a:p>
            <a:pPr marL="274320" indent="-274320" algn="just" fontAlgn="auto">
              <a:spcAft>
                <a:spcPts val="0"/>
              </a:spcAft>
              <a:buFont typeface="Arial" pitchFamily="34" charset="0"/>
              <a:buChar char="•"/>
              <a:defRPr/>
            </a:pPr>
            <a:r>
              <a:rPr lang="el-GR" sz="2600" b="1" dirty="0">
                <a:solidFill>
                  <a:schemeClr val="tx1">
                    <a:lumMod val="65000"/>
                    <a:lumOff val="35000"/>
                  </a:schemeClr>
                </a:solidFill>
                <a:latin typeface="+mj-lt"/>
              </a:rPr>
              <a:t>Εκλογέας: </a:t>
            </a:r>
          </a:p>
          <a:p>
            <a:pPr marL="731520" lvl="1" indent="-274320" algn="just">
              <a:defRPr/>
            </a:pPr>
            <a:r>
              <a:rPr lang="el-GR" sz="2600" dirty="0">
                <a:solidFill>
                  <a:schemeClr val="tx1">
                    <a:lumMod val="65000"/>
                    <a:lumOff val="35000"/>
                  </a:schemeClr>
                </a:solidFill>
                <a:latin typeface="+mj-lt"/>
              </a:rPr>
              <a:t>εισέρχεται στον θάλαμο ψηφοφορίας</a:t>
            </a:r>
          </a:p>
          <a:p>
            <a:pPr marL="731520" lvl="1" indent="-274320" algn="just">
              <a:defRPr/>
            </a:pPr>
            <a:r>
              <a:rPr lang="el-GR" sz="2600" dirty="0">
                <a:solidFill>
                  <a:schemeClr val="tx1">
                    <a:lumMod val="65000"/>
                    <a:lumOff val="35000"/>
                  </a:schemeClr>
                </a:solidFill>
                <a:latin typeface="+mj-lt"/>
              </a:rPr>
              <a:t>ασκεί το εκλογικό του δικαίωμα</a:t>
            </a:r>
          </a:p>
          <a:p>
            <a:pPr marL="731520" lvl="1" indent="-274320" algn="just">
              <a:defRPr/>
            </a:pPr>
            <a:r>
              <a:rPr lang="el-GR" sz="2600" dirty="0">
                <a:solidFill>
                  <a:schemeClr val="tx1">
                    <a:lumMod val="65000"/>
                    <a:lumOff val="35000"/>
                  </a:schemeClr>
                </a:solidFill>
                <a:latin typeface="+mj-lt"/>
              </a:rPr>
              <a:t>ρίχνει το ψηφοδέλτιο στη κάλπη διπλωμένο, κατά τρόπο ώστε να μην είναι ορατά τα σημεία επιλογής του.</a:t>
            </a:r>
          </a:p>
          <a:p>
            <a:pPr marL="731520" lvl="1" indent="-274320" algn="just">
              <a:defRPr/>
            </a:pPr>
            <a:r>
              <a:rPr lang="el-GR" sz="2600" dirty="0">
                <a:solidFill>
                  <a:schemeClr val="tx1">
                    <a:lumMod val="65000"/>
                    <a:lumOff val="35000"/>
                  </a:schemeClr>
                </a:solidFill>
                <a:latin typeface="+mj-lt"/>
              </a:rPr>
              <a:t>τοποθετεί το στυλό στο κυτίο Β</a:t>
            </a:r>
          </a:p>
          <a:p>
            <a:pPr marL="274320" indent="-274320" algn="just" fontAlgn="auto">
              <a:spcAft>
                <a:spcPts val="0"/>
              </a:spcAft>
              <a:buClr>
                <a:schemeClr val="accent3"/>
              </a:buClr>
              <a:buFont typeface="Wingdings" pitchFamily="2" charset="2"/>
              <a:buNone/>
              <a:defRPr/>
            </a:pPr>
            <a:r>
              <a:rPr lang="el-GR" sz="2800" dirty="0">
                <a:solidFill>
                  <a:schemeClr val="tx1">
                    <a:lumMod val="65000"/>
                    <a:lumOff val="35000"/>
                  </a:schemeClr>
                </a:solidFill>
                <a:latin typeface="+mj-lt"/>
              </a:rPr>
              <a:t>	</a:t>
            </a:r>
            <a:r>
              <a:rPr lang="el-GR" sz="2600" b="1" dirty="0">
                <a:solidFill>
                  <a:schemeClr val="accent1"/>
                </a:solidFill>
                <a:latin typeface="+mj-lt"/>
              </a:rPr>
              <a:t>ΠΡΟΣΟΧΗ:</a:t>
            </a:r>
            <a:r>
              <a:rPr lang="el-GR" sz="2600" dirty="0">
                <a:solidFill>
                  <a:schemeClr val="accent1"/>
                </a:solidFill>
                <a:latin typeface="+mj-lt"/>
              </a:rPr>
              <a:t> </a:t>
            </a:r>
            <a:r>
              <a:rPr lang="el-GR" sz="2600" dirty="0">
                <a:solidFill>
                  <a:schemeClr val="tx1">
                    <a:lumMod val="65000"/>
                    <a:lumOff val="35000"/>
                  </a:schemeClr>
                </a:solidFill>
                <a:latin typeface="+mj-lt"/>
              </a:rPr>
              <a:t>Το ψηφοδέλτιο να είναι κατάλληλα σφραγισμένο στο εξωτερικό του μέρος (ευθύνη Προεδρεύοντα)</a:t>
            </a:r>
            <a:endParaRPr lang="en-US" sz="2600" dirty="0">
              <a:solidFill>
                <a:schemeClr val="tx1">
                  <a:lumMod val="65000"/>
                  <a:lumOff val="35000"/>
                </a:schemeClr>
              </a:solidFill>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10" name="Picture 9" descr="C:\Documents and Settings\user\Local Settings\Temporary Internet Files\Content.IE5\7NR3QBD6\MCj0434750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213985"/>
            <a:ext cx="719139" cy="719137"/>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900" b="1" dirty="0">
                <a:solidFill>
                  <a:schemeClr val="tx1">
                    <a:lumMod val="65000"/>
                    <a:lumOff val="35000"/>
                  </a:schemeClr>
                </a:solidFill>
              </a:rPr>
              <a:t>ΔΙΑΔΙΚΑΣΙΑ</a:t>
            </a:r>
            <a:endParaRPr lang="en-US" sz="29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53</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269">
                                            <p:txEl>
                                              <p:pRg st="5" end="5"/>
                                            </p:txEl>
                                          </p:spTgt>
                                        </p:tgtEl>
                                        <p:attrNameLst>
                                          <p:attrName>style.visibility</p:attrName>
                                        </p:attrNameLst>
                                      </p:cBhvr>
                                      <p:to>
                                        <p:strVal val="visible"/>
                                      </p:to>
                                    </p:set>
                                    <p:anim calcmode="lin" valueType="num">
                                      <p:cBhvr>
                                        <p:cTn id="12" dur="500" fill="hold"/>
                                        <p:tgtEl>
                                          <p:spTgt spid="11269">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11269">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112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610" y="3741038"/>
            <a:ext cx="3938588"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Content Placeholder 8"/>
          <p:cNvSpPr>
            <a:spLocks noGrp="1"/>
          </p:cNvSpPr>
          <p:nvPr>
            <p:ph idx="1"/>
          </p:nvPr>
        </p:nvSpPr>
        <p:spPr>
          <a:xfrm>
            <a:off x="532263" y="2015732"/>
            <a:ext cx="10918209" cy="3450613"/>
          </a:xfrm>
        </p:spPr>
        <p:txBody>
          <a:bodyPr rtlCol="0">
            <a:noAutofit/>
          </a:bodyPr>
          <a:lstStyle/>
          <a:p>
            <a:pPr marL="182880" indent="-182880" algn="just" fontAlgn="auto">
              <a:spcAft>
                <a:spcPts val="0"/>
              </a:spcAft>
              <a:buFont typeface="Arial" panose="020B0604020202020204" pitchFamily="34" charset="0"/>
              <a:buChar char="•"/>
              <a:defRPr/>
            </a:pPr>
            <a:r>
              <a:rPr lang="el-GR" sz="2800" dirty="0">
                <a:solidFill>
                  <a:schemeClr val="tx1">
                    <a:lumMod val="65000"/>
                    <a:lumOff val="35000"/>
                  </a:schemeClr>
                </a:solidFill>
              </a:rPr>
              <a:t>Όταν ο εκλογέας ασκήσει το εκλογικό του δικαίωμα, ο Βοηθός Β του επιστρέφει το έγγραφο το οποίο έχει παρουσιάσει και αυτός αποχωρεί από το εκλογικό κέντρο. </a:t>
            </a:r>
          </a:p>
          <a:p>
            <a:pPr marL="182880" indent="-182880" algn="just" fontAlgn="auto">
              <a:spcAft>
                <a:spcPts val="0"/>
              </a:spcAft>
              <a:buFont typeface="Arial" panose="020B0604020202020204" pitchFamily="34" charset="0"/>
              <a:buChar char="•"/>
              <a:defRPr/>
            </a:pPr>
            <a:r>
              <a:rPr lang="el-GR" sz="2800" b="1" u="sng" dirty="0">
                <a:solidFill>
                  <a:schemeClr val="accent1"/>
                </a:solidFill>
              </a:rPr>
              <a:t>Υπενθύμιση:</a:t>
            </a:r>
            <a:r>
              <a:rPr lang="el-GR" sz="2800" b="1" dirty="0">
                <a:solidFill>
                  <a:schemeClr val="accent1"/>
                </a:solidFill>
              </a:rPr>
              <a:t> </a:t>
            </a:r>
            <a:r>
              <a:rPr lang="el-GR" sz="2800" b="1" dirty="0">
                <a:solidFill>
                  <a:schemeClr val="tx1">
                    <a:lumMod val="65000"/>
                    <a:lumOff val="35000"/>
                  </a:schemeClr>
                </a:solidFill>
              </a:rPr>
              <a:t>Ο Βοηθός Γ αντικαθιστά το χαρτί Α3 από τον θάλαμο μετά από κάθε εκλογέα και απολυμαίνει τα χέρια του</a:t>
            </a:r>
          </a:p>
          <a:p>
            <a:pPr marL="0" indent="0" algn="just" fontAlgn="auto">
              <a:spcAft>
                <a:spcPts val="0"/>
              </a:spcAft>
              <a:buClr>
                <a:schemeClr val="accent3"/>
              </a:buClr>
              <a:buNone/>
              <a:defRPr/>
            </a:pPr>
            <a:endParaRPr lang="en-US" sz="2800" dirty="0">
              <a:solidFill>
                <a:schemeClr val="tx1">
                  <a:lumMod val="65000"/>
                  <a:lumOff val="35000"/>
                </a:schemeClr>
              </a:solidFill>
            </a:endParaRPr>
          </a:p>
          <a:p>
            <a:pPr marL="274320" indent="-274320" algn="just" fontAlgn="auto">
              <a:spcAft>
                <a:spcPts val="0"/>
              </a:spcAft>
              <a:buClr>
                <a:schemeClr val="accent3"/>
              </a:buClr>
              <a:buFont typeface="Wingdings" pitchFamily="2" charset="2"/>
              <a:buNone/>
              <a:defRPr/>
            </a:pPr>
            <a:r>
              <a:rPr lang="el-GR" sz="2800" dirty="0">
                <a:solidFill>
                  <a:schemeClr val="tx1">
                    <a:lumMod val="65000"/>
                    <a:lumOff val="35000"/>
                  </a:schemeClr>
                </a:solidFill>
                <a:latin typeface="+mj-lt"/>
              </a:rPr>
              <a:t> </a:t>
            </a:r>
            <a:endParaRPr lang="en-US" sz="2800" dirty="0">
              <a:solidFill>
                <a:schemeClr val="tx1">
                  <a:lumMod val="65000"/>
                  <a:lumOff val="35000"/>
                </a:schemeClr>
              </a:solidFill>
              <a:latin typeface="+mj-lt"/>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900" b="1" dirty="0">
                <a:solidFill>
                  <a:schemeClr val="tx1">
                    <a:lumMod val="65000"/>
                    <a:lumOff val="35000"/>
                  </a:schemeClr>
                </a:solidFill>
              </a:rPr>
              <a:t>ΔΙΑΔΙΚΑΣΙΑ</a:t>
            </a:r>
            <a:endParaRPr lang="en-US" sz="29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54</a:t>
            </a:fld>
            <a:endParaRPr lang="en-US"/>
          </a:p>
        </p:txBody>
      </p:sp>
    </p:spTree>
    <p:extLst>
      <p:ext uri="{BB962C8B-B14F-4D97-AF65-F5344CB8AC3E}">
        <p14:creationId xmlns:p14="http://schemas.microsoft.com/office/powerpoint/2010/main" val="40871338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 calcmode="lin" valueType="num">
                                      <p:cBhvr>
                                        <p:cTn id="7"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9">
                                            <p:txEl>
                                              <p:pRg st="1" end="1"/>
                                            </p:txEl>
                                          </p:spTgt>
                                        </p:tgtEl>
                                        <p:attrNameLst>
                                          <p:attrName>style.visibility</p:attrName>
                                        </p:attrNameLst>
                                      </p:cBhvr>
                                      <p:to>
                                        <p:strVal val="visible"/>
                                      </p:to>
                                    </p:set>
                                    <p:anim calcmode="lin" valueType="num">
                                      <p:cBhvr>
                                        <p:cTn id="14"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61257" y="1889079"/>
            <a:ext cx="11771086" cy="4497207"/>
          </a:xfrm>
        </p:spPr>
        <p:txBody>
          <a:bodyPr rtlCol="0">
            <a:normAutofit fontScale="70000" lnSpcReduction="20000"/>
          </a:bodyPr>
          <a:lstStyle/>
          <a:p>
            <a:pPr>
              <a:defRPr/>
            </a:pPr>
            <a:r>
              <a:rPr lang="el-GR" sz="3400" dirty="0">
                <a:solidFill>
                  <a:schemeClr val="tx1">
                    <a:lumMod val="65000"/>
                    <a:lumOff val="35000"/>
                  </a:schemeClr>
                </a:solidFill>
              </a:rPr>
              <a:t>Τυφλός εκλογέας ή πρόσωπο με φυσική αναπηρία μπορεί να ψηφίσει</a:t>
            </a:r>
            <a:r>
              <a:rPr lang="el-GR" sz="3200" dirty="0">
                <a:solidFill>
                  <a:schemeClr val="tx1">
                    <a:lumMod val="65000"/>
                    <a:lumOff val="35000"/>
                  </a:schemeClr>
                </a:solidFill>
              </a:rPr>
              <a:t>:</a:t>
            </a:r>
          </a:p>
          <a:p>
            <a:pPr lvl="1">
              <a:defRPr/>
            </a:pPr>
            <a:r>
              <a:rPr lang="el-GR" sz="3500" dirty="0">
                <a:solidFill>
                  <a:schemeClr val="tx1">
                    <a:lumMod val="65000"/>
                    <a:lumOff val="35000"/>
                  </a:schemeClr>
                </a:solidFill>
              </a:rPr>
              <a:t>μόνος του αν το επιθυμεί,</a:t>
            </a:r>
          </a:p>
          <a:p>
            <a:pPr lvl="1">
              <a:defRPr/>
            </a:pPr>
            <a:r>
              <a:rPr lang="el-GR" sz="3500" dirty="0">
                <a:solidFill>
                  <a:schemeClr val="tx1">
                    <a:lumMod val="65000"/>
                    <a:lumOff val="35000"/>
                  </a:schemeClr>
                </a:solidFill>
              </a:rPr>
              <a:t>με τη βοήθεια του Προεδρεύοντα, στην παρουσία Βοηθού Υπαλλήλου</a:t>
            </a:r>
            <a:r>
              <a:rPr lang="el-GR" sz="3500" dirty="0">
                <a:solidFill>
                  <a:schemeClr val="accent1"/>
                </a:solidFill>
              </a:rPr>
              <a:t>*</a:t>
            </a:r>
            <a:r>
              <a:rPr lang="el-GR" sz="3500" dirty="0">
                <a:solidFill>
                  <a:schemeClr val="tx1">
                    <a:lumMod val="65000"/>
                    <a:lumOff val="35000"/>
                  </a:schemeClr>
                </a:solidFill>
              </a:rPr>
              <a:t>,</a:t>
            </a:r>
          </a:p>
          <a:p>
            <a:pPr lvl="1">
              <a:defRPr/>
            </a:pPr>
            <a:r>
              <a:rPr lang="el-GR" sz="3500" dirty="0">
                <a:solidFill>
                  <a:schemeClr val="tx1">
                    <a:lumMod val="65000"/>
                    <a:lumOff val="35000"/>
                  </a:schemeClr>
                </a:solidFill>
              </a:rPr>
              <a:t>με τη βοήθεια προσώπου της απολύτου εμπιστοσύνης του</a:t>
            </a:r>
          </a:p>
          <a:p>
            <a:pPr marL="274320" indent="-274320" fontAlgn="auto">
              <a:spcAft>
                <a:spcPts val="0"/>
              </a:spcAft>
              <a:buClr>
                <a:schemeClr val="accent3"/>
              </a:buClr>
              <a:buFont typeface="Wingdings" pitchFamily="2" charset="2"/>
              <a:buNone/>
              <a:defRPr/>
            </a:pPr>
            <a:r>
              <a:rPr lang="el-GR" sz="3500" i="1" dirty="0">
                <a:solidFill>
                  <a:schemeClr val="accent1"/>
                </a:solidFill>
              </a:rPr>
              <a:t>*  Α.</a:t>
            </a:r>
            <a:r>
              <a:rPr lang="el-GR" sz="3500" i="1" dirty="0">
                <a:solidFill>
                  <a:schemeClr val="tx1">
                    <a:lumMod val="65000"/>
                    <a:lumOff val="35000"/>
                  </a:schemeClr>
                </a:solidFill>
              </a:rPr>
              <a:t> </a:t>
            </a:r>
            <a:r>
              <a:rPr lang="el-GR" sz="3500" dirty="0">
                <a:solidFill>
                  <a:schemeClr val="tx1">
                    <a:lumMod val="65000"/>
                    <a:lumOff val="35000"/>
                  </a:schemeClr>
                </a:solidFill>
              </a:rPr>
              <a:t>Ο Βοηθός Υπάλληλος να είναι διαφορετικό πρόσωπο κάθε φορά</a:t>
            </a:r>
          </a:p>
          <a:p>
            <a:pPr marL="274320" indent="-274320" fontAlgn="auto">
              <a:spcAft>
                <a:spcPts val="0"/>
              </a:spcAft>
              <a:buClr>
                <a:schemeClr val="accent3"/>
              </a:buClr>
              <a:buFont typeface="Wingdings" pitchFamily="2" charset="2"/>
              <a:buNone/>
              <a:defRPr/>
            </a:pPr>
            <a:r>
              <a:rPr lang="el-GR" sz="3500" dirty="0">
                <a:solidFill>
                  <a:schemeClr val="accent1"/>
                </a:solidFill>
              </a:rPr>
              <a:t>* </a:t>
            </a:r>
            <a:r>
              <a:rPr lang="el-GR" sz="3500" dirty="0">
                <a:solidFill>
                  <a:schemeClr val="tx1">
                    <a:lumMod val="65000"/>
                    <a:lumOff val="35000"/>
                  </a:schemeClr>
                </a:solidFill>
              </a:rPr>
              <a:t> </a:t>
            </a:r>
            <a:r>
              <a:rPr lang="el-GR" sz="3500" dirty="0">
                <a:solidFill>
                  <a:schemeClr val="accent1"/>
                </a:solidFill>
              </a:rPr>
              <a:t>Β.</a:t>
            </a:r>
            <a:r>
              <a:rPr lang="el-GR" sz="3500" dirty="0">
                <a:solidFill>
                  <a:schemeClr val="tx1">
                    <a:lumMod val="65000"/>
                    <a:lumOff val="35000"/>
                  </a:schemeClr>
                </a:solidFill>
              </a:rPr>
              <a:t> Ο εκλογέας με φυσική ανικανότητα μπορεί να συνοδεύεται μέχρι την είσοδο του εκλογικού κέντρου. Από την είσοδο και μετά αναλαμβάνει ο Προεδρεύων Υπάλληλος</a:t>
            </a:r>
          </a:p>
          <a:p>
            <a:pPr marL="274320" indent="-274320" algn="just" fontAlgn="auto">
              <a:spcAft>
                <a:spcPts val="0"/>
              </a:spcAft>
              <a:buClr>
                <a:schemeClr val="accent3"/>
              </a:buClr>
              <a:buFont typeface="Wingdings" pitchFamily="2" charset="2"/>
              <a:buNone/>
              <a:defRPr/>
            </a:pPr>
            <a:r>
              <a:rPr lang="el-GR" sz="2400" dirty="0">
                <a:solidFill>
                  <a:schemeClr val="tx1">
                    <a:lumMod val="65000"/>
                    <a:lumOff val="35000"/>
                  </a:schemeClr>
                </a:solidFill>
              </a:rPr>
              <a:t>	</a:t>
            </a:r>
            <a:r>
              <a:rPr lang="el-GR" sz="3600" b="1" u="sng" dirty="0">
                <a:solidFill>
                  <a:schemeClr val="accent1"/>
                </a:solidFill>
              </a:rPr>
              <a:t>Υπενθύμιση:</a:t>
            </a:r>
            <a:r>
              <a:rPr lang="el-GR" sz="3600" dirty="0">
                <a:solidFill>
                  <a:schemeClr val="tx1">
                    <a:lumMod val="65000"/>
                    <a:lumOff val="35000"/>
                  </a:schemeClr>
                </a:solidFill>
              </a:rPr>
              <a:t> Να τηρούνται τα απαραίτητα υγειονομικά πρωτόκολλα όσον αφορά τις αποστάσεις</a:t>
            </a:r>
            <a:endParaRPr lang="el-GR" sz="3600" dirty="0">
              <a:solidFill>
                <a:schemeClr val="tx1">
                  <a:lumMod val="65000"/>
                  <a:lumOff val="35000"/>
                </a:schemeClr>
              </a:solidFill>
              <a:latin typeface="+mj-lt"/>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1" name="Title 1"/>
          <p:cNvSpPr txBox="1">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err="1">
                <a:solidFill>
                  <a:schemeClr val="tx1">
                    <a:lumMod val="65000"/>
                    <a:lumOff val="35000"/>
                  </a:schemeClr>
                </a:solidFill>
              </a:rPr>
              <a:t>Τροπος</a:t>
            </a:r>
            <a:r>
              <a:rPr lang="el-GR" sz="2400" b="1" dirty="0">
                <a:solidFill>
                  <a:schemeClr val="tx1">
                    <a:lumMod val="65000"/>
                    <a:lumOff val="35000"/>
                  </a:schemeClr>
                </a:solidFill>
              </a:rPr>
              <a:t> </a:t>
            </a:r>
            <a:r>
              <a:rPr lang="el-GR" sz="2400" b="1" dirty="0" err="1">
                <a:solidFill>
                  <a:schemeClr val="tx1">
                    <a:lumMod val="65000"/>
                    <a:lumOff val="35000"/>
                  </a:schemeClr>
                </a:solidFill>
              </a:rPr>
              <a:t>ψηφοφοριας</a:t>
            </a:r>
            <a:r>
              <a:rPr lang="el-GR" sz="2400" b="1" dirty="0">
                <a:solidFill>
                  <a:schemeClr val="tx1">
                    <a:lumMod val="65000"/>
                    <a:lumOff val="35000"/>
                  </a:schemeClr>
                </a:solidFill>
              </a:rPr>
              <a:t> </a:t>
            </a:r>
            <a:r>
              <a:rPr lang="el-GR" sz="2400" b="1" dirty="0" err="1">
                <a:solidFill>
                  <a:schemeClr val="tx1">
                    <a:lumMod val="65000"/>
                    <a:lumOff val="35000"/>
                  </a:schemeClr>
                </a:solidFill>
              </a:rPr>
              <a:t>τυφλων</a:t>
            </a:r>
            <a:r>
              <a:rPr lang="el-GR" sz="2400" b="1" dirty="0">
                <a:solidFill>
                  <a:schemeClr val="tx1">
                    <a:lumMod val="65000"/>
                    <a:lumOff val="35000"/>
                  </a:schemeClr>
                </a:solidFill>
              </a:rPr>
              <a:t> &amp; </a:t>
            </a:r>
            <a:r>
              <a:rPr lang="el-GR" sz="2400" b="1" dirty="0" err="1">
                <a:solidFill>
                  <a:schemeClr val="tx1">
                    <a:lumMod val="65000"/>
                    <a:lumOff val="35000"/>
                  </a:schemeClr>
                </a:solidFill>
              </a:rPr>
              <a:t>προσωπων</a:t>
            </a:r>
            <a:r>
              <a:rPr lang="el-GR" sz="2400" b="1" dirty="0">
                <a:solidFill>
                  <a:schemeClr val="tx1">
                    <a:lumMod val="65000"/>
                    <a:lumOff val="35000"/>
                  </a:schemeClr>
                </a:solidFill>
              </a:rPr>
              <a:t> με </a:t>
            </a:r>
            <a:r>
              <a:rPr lang="el-GR" sz="2400" b="1" dirty="0" err="1">
                <a:solidFill>
                  <a:schemeClr val="tx1">
                    <a:lumMod val="65000"/>
                    <a:lumOff val="35000"/>
                  </a:schemeClr>
                </a:solidFill>
              </a:rPr>
              <a:t>φυσικη</a:t>
            </a:r>
            <a:r>
              <a:rPr lang="el-GR" sz="2400" b="1" dirty="0">
                <a:solidFill>
                  <a:schemeClr val="tx1">
                    <a:lumMod val="65000"/>
                    <a:lumOff val="35000"/>
                  </a:schemeClr>
                </a:solidFill>
              </a:rPr>
              <a:t> </a:t>
            </a:r>
            <a:r>
              <a:rPr lang="el-GR" sz="2400" b="1" dirty="0" err="1">
                <a:solidFill>
                  <a:schemeClr val="tx1">
                    <a:lumMod val="65000"/>
                    <a:lumOff val="35000"/>
                  </a:schemeClr>
                </a:solidFill>
              </a:rPr>
              <a:t>αναπηρια</a:t>
            </a:r>
            <a:endParaRPr lang="en-US" sz="2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55</a:t>
            </a:fld>
            <a:endParaRPr lang="en-US"/>
          </a:p>
        </p:txBody>
      </p:sp>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571505" y="1524000"/>
            <a:ext cx="10086975" cy="4262438"/>
          </a:xfrm>
        </p:spPr>
        <p:txBody>
          <a:bodyPr rtlCol="0">
            <a:normAutofit fontScale="92500" lnSpcReduction="10000"/>
          </a:bodyPr>
          <a:lstStyle/>
          <a:p>
            <a:pPr marL="274320" indent="-274320" fontAlgn="auto">
              <a:spcAft>
                <a:spcPts val="0"/>
              </a:spcAft>
              <a:buClr>
                <a:schemeClr val="accent3"/>
              </a:buClr>
              <a:buFont typeface="Wingdings" pitchFamily="2" charset="2"/>
              <a:buNone/>
              <a:defRPr/>
            </a:pPr>
            <a:r>
              <a:rPr lang="el-GR" dirty="0">
                <a:latin typeface="+mj-lt"/>
              </a:rPr>
              <a:t>	</a:t>
            </a:r>
          </a:p>
          <a:p>
            <a:pPr algn="just">
              <a:defRPr/>
            </a:pPr>
            <a:r>
              <a:rPr lang="el-GR" sz="3600" dirty="0">
                <a:solidFill>
                  <a:schemeClr val="tx1">
                    <a:lumMod val="65000"/>
                    <a:lumOff val="35000"/>
                  </a:schemeClr>
                </a:solidFill>
                <a:latin typeface="+mj-lt"/>
              </a:rPr>
              <a:t>Ο Προεδρεύων οφείλει να εξηγήσει στην παρουσία των αντιπροσώπων των υποψηφίων τον τρόπο ψηφοφορίας σε όποιο ψηφοφόρο του το ζητήσει</a:t>
            </a:r>
          </a:p>
          <a:p>
            <a:pPr algn="just">
              <a:defRPr/>
            </a:pPr>
            <a:endParaRPr lang="el-GR" sz="3500" dirty="0">
              <a:solidFill>
                <a:schemeClr val="tx1">
                  <a:lumMod val="65000"/>
                  <a:lumOff val="35000"/>
                </a:schemeClr>
              </a:solidFill>
              <a:latin typeface="+mj-lt"/>
            </a:endParaRPr>
          </a:p>
          <a:p>
            <a:pPr algn="just">
              <a:defRPr/>
            </a:pPr>
            <a:r>
              <a:rPr lang="el-GR" sz="3600" dirty="0">
                <a:solidFill>
                  <a:schemeClr val="tx1">
                    <a:lumMod val="65000"/>
                    <a:lumOff val="35000"/>
                  </a:schemeClr>
                </a:solidFill>
                <a:latin typeface="+mj-lt"/>
              </a:rPr>
              <a:t>Αποφεύγει οτιδήποτε μπορεί να εκληφθεί ως καθοδήγηση για επιλογή συγκεκριμένων υποψηφίων</a:t>
            </a:r>
          </a:p>
          <a:p>
            <a:pPr marL="274320" indent="-274320" algn="just" fontAlgn="auto">
              <a:spcAft>
                <a:spcPts val="0"/>
              </a:spcAft>
              <a:buClr>
                <a:schemeClr val="accent3"/>
              </a:buClr>
              <a:buFont typeface="Wingdings" pitchFamily="2" charset="2"/>
              <a:buNone/>
              <a:defRPr/>
            </a:pPr>
            <a:endParaRPr lang="el-GR" sz="3600" dirty="0">
              <a:latin typeface="+mj-lt"/>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1" name="Title 1"/>
          <p:cNvSpPr txBox="1">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defRPr/>
            </a:pPr>
            <a:r>
              <a:rPr lang="el-GR" sz="4400" b="1" dirty="0">
                <a:solidFill>
                  <a:schemeClr val="tx1">
                    <a:lumMod val="65000"/>
                    <a:lumOff val="35000"/>
                  </a:schemeClr>
                </a:solidFill>
              </a:rPr>
              <a:t>ΨΗΦΟΦΟΡΙΑ</a:t>
            </a:r>
          </a:p>
          <a:p>
            <a:pPr algn="ctr" fontAlgn="auto">
              <a:spcAft>
                <a:spcPts val="0"/>
              </a:spcAft>
              <a:defRPr/>
            </a:pPr>
            <a:r>
              <a:rPr lang="el-GR" sz="2400" b="1" dirty="0" err="1">
                <a:solidFill>
                  <a:schemeClr val="tx1">
                    <a:lumMod val="65000"/>
                    <a:lumOff val="35000"/>
                  </a:schemeClr>
                </a:solidFill>
              </a:rPr>
              <a:t>Τροπος</a:t>
            </a:r>
            <a:r>
              <a:rPr lang="el-GR" sz="2400" b="1" dirty="0">
                <a:solidFill>
                  <a:schemeClr val="tx1">
                    <a:lumMod val="65000"/>
                    <a:lumOff val="35000"/>
                  </a:schemeClr>
                </a:solidFill>
              </a:rPr>
              <a:t> </a:t>
            </a:r>
            <a:r>
              <a:rPr lang="el-GR" sz="2400" b="1" dirty="0" err="1">
                <a:solidFill>
                  <a:schemeClr val="tx1">
                    <a:lumMod val="65000"/>
                    <a:lumOff val="35000"/>
                  </a:schemeClr>
                </a:solidFill>
              </a:rPr>
              <a:t>ψηφοφοριας</a:t>
            </a:r>
            <a:r>
              <a:rPr lang="el-GR" sz="2400" b="1" dirty="0">
                <a:solidFill>
                  <a:schemeClr val="tx1">
                    <a:lumMod val="65000"/>
                    <a:lumOff val="35000"/>
                  </a:schemeClr>
                </a:solidFill>
              </a:rPr>
              <a:t> </a:t>
            </a:r>
            <a:r>
              <a:rPr lang="el-GR" sz="2400" b="1" dirty="0" err="1">
                <a:solidFill>
                  <a:schemeClr val="tx1">
                    <a:lumMod val="65000"/>
                    <a:lumOff val="35000"/>
                  </a:schemeClr>
                </a:solidFill>
              </a:rPr>
              <a:t>τυφλων</a:t>
            </a:r>
            <a:r>
              <a:rPr lang="el-GR" sz="2400" b="1" dirty="0">
                <a:solidFill>
                  <a:schemeClr val="tx1">
                    <a:lumMod val="65000"/>
                    <a:lumOff val="35000"/>
                  </a:schemeClr>
                </a:solidFill>
              </a:rPr>
              <a:t> &amp; </a:t>
            </a:r>
            <a:r>
              <a:rPr lang="el-GR" sz="2400" b="1" dirty="0" err="1">
                <a:solidFill>
                  <a:schemeClr val="tx1">
                    <a:lumMod val="65000"/>
                    <a:lumOff val="35000"/>
                  </a:schemeClr>
                </a:solidFill>
              </a:rPr>
              <a:t>προσωπων</a:t>
            </a:r>
            <a:r>
              <a:rPr lang="el-GR" sz="2400" b="1" dirty="0">
                <a:solidFill>
                  <a:schemeClr val="tx1">
                    <a:lumMod val="65000"/>
                    <a:lumOff val="35000"/>
                  </a:schemeClr>
                </a:solidFill>
              </a:rPr>
              <a:t> με </a:t>
            </a:r>
            <a:r>
              <a:rPr lang="el-GR" sz="2400" b="1" dirty="0" err="1">
                <a:solidFill>
                  <a:schemeClr val="tx1">
                    <a:lumMod val="65000"/>
                    <a:lumOff val="35000"/>
                  </a:schemeClr>
                </a:solidFill>
              </a:rPr>
              <a:t>φυσικη</a:t>
            </a:r>
            <a:r>
              <a:rPr lang="el-GR" sz="2400" b="1" dirty="0">
                <a:solidFill>
                  <a:schemeClr val="tx1">
                    <a:lumMod val="65000"/>
                    <a:lumOff val="35000"/>
                  </a:schemeClr>
                </a:solidFill>
              </a:rPr>
              <a:t> </a:t>
            </a:r>
            <a:r>
              <a:rPr lang="el-GR" sz="2400" b="1" dirty="0" err="1">
                <a:solidFill>
                  <a:schemeClr val="tx1">
                    <a:lumMod val="65000"/>
                    <a:lumOff val="35000"/>
                  </a:schemeClr>
                </a:solidFill>
              </a:rPr>
              <a:t>αναπηρια</a:t>
            </a:r>
            <a:endParaRPr lang="en-US" sz="2400" b="1" kern="0" cap="none" dirty="0">
              <a:solidFill>
                <a:prstClr val="black">
                  <a:lumMod val="65000"/>
                  <a:lumOff val="35000"/>
                </a:prstClr>
              </a:solidFill>
              <a:latin typeface="Corbe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56</a:t>
            </a:fld>
            <a:endParaRPr lang="en-US"/>
          </a:p>
        </p:txBody>
      </p:sp>
    </p:spTree>
    <p:extLst>
      <p:ext uri="{BB962C8B-B14F-4D97-AF65-F5344CB8AC3E}">
        <p14:creationId xmlns:p14="http://schemas.microsoft.com/office/powerpoint/2010/main" val="71572569"/>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90501" y="1265241"/>
            <a:ext cx="11830051" cy="5049837"/>
          </a:xfrm>
        </p:spPr>
        <p:txBody>
          <a:bodyPr rtlCol="0">
            <a:normAutofit/>
          </a:bodyPr>
          <a:lstStyle/>
          <a:p>
            <a:pPr marL="274320" indent="-274320" algn="just"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274320" indent="-274320" algn="just" fontAlgn="auto">
              <a:spcAft>
                <a:spcPts val="0"/>
              </a:spcAft>
              <a:buClr>
                <a:schemeClr val="accent3"/>
              </a:buClr>
              <a:buFont typeface="Wingdings" pitchFamily="2" charset="2"/>
              <a:buNone/>
              <a:defRPr/>
            </a:pPr>
            <a:endParaRPr lang="en-US" sz="2400" dirty="0">
              <a:solidFill>
                <a:schemeClr val="tx1">
                  <a:lumMod val="65000"/>
                  <a:lumOff val="35000"/>
                </a:schemeClr>
              </a:solidFill>
              <a:latin typeface="+mj-lt"/>
            </a:endParaRPr>
          </a:p>
        </p:txBody>
      </p:sp>
      <p:sp>
        <p:nvSpPr>
          <p:cNvPr id="10" name="Title 1"/>
          <p:cNvSpPr txBox="1">
            <a:spLocks/>
          </p:cNvSpPr>
          <p:nvPr/>
        </p:nvSpPr>
        <p:spPr>
          <a:xfrm>
            <a:off x="957246" y="906586"/>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sz="5100" b="1" dirty="0" err="1">
                <a:solidFill>
                  <a:schemeClr val="tx1">
                    <a:lumMod val="65000"/>
                    <a:lumOff val="35000"/>
                  </a:schemeClr>
                </a:solidFill>
              </a:rPr>
              <a:t>Τροπος</a:t>
            </a:r>
            <a:r>
              <a:rPr lang="el-GR" sz="5100" b="1" dirty="0">
                <a:solidFill>
                  <a:schemeClr val="tx1">
                    <a:lumMod val="65000"/>
                    <a:lumOff val="35000"/>
                  </a:schemeClr>
                </a:solidFill>
              </a:rPr>
              <a:t> </a:t>
            </a:r>
            <a:r>
              <a:rPr lang="el-GR" sz="5100" b="1" dirty="0" err="1">
                <a:solidFill>
                  <a:schemeClr val="tx1">
                    <a:lumMod val="65000"/>
                    <a:lumOff val="35000"/>
                  </a:schemeClr>
                </a:solidFill>
              </a:rPr>
              <a:t>ψηφοφοριας</a:t>
            </a:r>
            <a:r>
              <a:rPr lang="el-GR" sz="5100" b="1" dirty="0">
                <a:solidFill>
                  <a:schemeClr val="tx1">
                    <a:lumMod val="65000"/>
                    <a:lumOff val="35000"/>
                  </a:schemeClr>
                </a:solidFill>
              </a:rPr>
              <a:t> </a:t>
            </a:r>
            <a:r>
              <a:rPr lang="el-GR" sz="5100" b="1" dirty="0" err="1">
                <a:solidFill>
                  <a:schemeClr val="tx1">
                    <a:lumMod val="65000"/>
                    <a:lumOff val="35000"/>
                  </a:schemeClr>
                </a:solidFill>
              </a:rPr>
              <a:t>τυφλων</a:t>
            </a:r>
            <a:r>
              <a:rPr lang="el-GR" sz="5100" b="1" dirty="0">
                <a:solidFill>
                  <a:schemeClr val="tx1">
                    <a:lumMod val="65000"/>
                    <a:lumOff val="35000"/>
                  </a:schemeClr>
                </a:solidFill>
              </a:rPr>
              <a:t> &amp; </a:t>
            </a:r>
            <a:r>
              <a:rPr lang="el-GR" sz="5100" b="1" dirty="0" err="1">
                <a:solidFill>
                  <a:schemeClr val="tx1">
                    <a:lumMod val="65000"/>
                    <a:lumOff val="35000"/>
                  </a:schemeClr>
                </a:solidFill>
              </a:rPr>
              <a:t>προσωπων</a:t>
            </a:r>
            <a:r>
              <a:rPr lang="el-GR" sz="5100" b="1" dirty="0">
                <a:solidFill>
                  <a:schemeClr val="tx1">
                    <a:lumMod val="65000"/>
                    <a:lumOff val="35000"/>
                  </a:schemeClr>
                </a:solidFill>
              </a:rPr>
              <a:t> με </a:t>
            </a:r>
            <a:r>
              <a:rPr lang="el-GR" sz="5100" b="1" dirty="0" err="1">
                <a:solidFill>
                  <a:schemeClr val="tx1">
                    <a:lumMod val="65000"/>
                    <a:lumOff val="35000"/>
                  </a:schemeClr>
                </a:solidFill>
              </a:rPr>
              <a:t>φυσικη</a:t>
            </a:r>
            <a:r>
              <a:rPr lang="el-GR" sz="5100" b="1" dirty="0">
                <a:solidFill>
                  <a:schemeClr val="tx1">
                    <a:lumMod val="65000"/>
                    <a:lumOff val="35000"/>
                  </a:schemeClr>
                </a:solidFill>
              </a:rPr>
              <a:t> </a:t>
            </a:r>
            <a:r>
              <a:rPr lang="el-GR" sz="5100" b="1" dirty="0" err="1">
                <a:solidFill>
                  <a:schemeClr val="tx1">
                    <a:lumMod val="65000"/>
                    <a:lumOff val="35000"/>
                  </a:schemeClr>
                </a:solidFill>
              </a:rPr>
              <a:t>αναπηρια</a:t>
            </a:r>
            <a:endParaRPr lang="en-US" sz="5100" b="1" dirty="0"/>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1" name="Content Placeholder 8"/>
          <p:cNvSpPr txBox="1">
            <a:spLocks/>
          </p:cNvSpPr>
          <p:nvPr/>
        </p:nvSpPr>
        <p:spPr bwMode="auto">
          <a:xfrm>
            <a:off x="521895" y="2032566"/>
            <a:ext cx="7257757" cy="419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182563" indent="-182563" algn="l" rtl="0" fontAlgn="base">
              <a:lnSpc>
                <a:spcPct val="90000"/>
              </a:lnSpc>
              <a:spcBef>
                <a:spcPts val="1200"/>
              </a:spcBef>
              <a:spcAft>
                <a:spcPct val="0"/>
              </a:spcAft>
              <a:buClr>
                <a:srgbClr val="9E3611"/>
              </a:buClr>
              <a:buSzPct val="85000"/>
              <a:buFont typeface="Wingdings"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74320" indent="-274320" defTabSz="914400" fontAlgn="auto">
              <a:spcAft>
                <a:spcPts val="0"/>
              </a:spcAft>
              <a:buClr>
                <a:schemeClr val="accent1"/>
              </a:buClr>
              <a:buFont typeface="Arial" charset="0"/>
              <a:buChar char="•"/>
              <a:defRPr/>
            </a:pPr>
            <a:r>
              <a:rPr lang="el-GR" sz="3200" dirty="0">
                <a:solidFill>
                  <a:schemeClr val="tx1">
                    <a:lumMod val="65000"/>
                    <a:lumOff val="35000"/>
                  </a:schemeClr>
                </a:solidFill>
                <a:latin typeface="+mj-lt"/>
              </a:rPr>
              <a:t>Όταν το εκλογικό δικαίωμα ασκείται είτε από τον Προεδρεύοντα είτε από πρόσωπο της απολύτου εμπιστοσύνης του ψηφοφόρου, ο Προεδρεύων συμπληρώνει το </a:t>
            </a:r>
            <a:r>
              <a:rPr lang="el-GR" sz="3200" b="1" dirty="0">
                <a:solidFill>
                  <a:schemeClr val="tx1">
                    <a:lumMod val="65000"/>
                    <a:lumOff val="35000"/>
                  </a:schemeClr>
                </a:solidFill>
                <a:latin typeface="+mj-lt"/>
              </a:rPr>
              <a:t>Έντυπο Β.Ε. 18</a:t>
            </a:r>
            <a:endParaRPr lang="el-GR" sz="2800" dirty="0">
              <a:solidFill>
                <a:schemeClr val="tx1">
                  <a:lumMod val="65000"/>
                  <a:lumOff val="35000"/>
                </a:schemeClr>
              </a:solidFill>
              <a:latin typeface="+mj-lt"/>
            </a:endParaRPr>
          </a:p>
          <a:p>
            <a:pPr marL="274320" indent="-274320" defTabSz="914400" fontAlgn="auto">
              <a:spcAft>
                <a:spcPts val="0"/>
              </a:spcAft>
              <a:buClr>
                <a:schemeClr val="accent3"/>
              </a:buClr>
              <a:buFont typeface="Wingdings" pitchFamily="2" charset="2"/>
              <a:buNone/>
              <a:defRPr/>
            </a:pPr>
            <a:r>
              <a:rPr lang="en-GB" sz="2800" i="1" dirty="0">
                <a:solidFill>
                  <a:schemeClr val="tx1">
                    <a:lumMod val="65000"/>
                    <a:lumOff val="35000"/>
                  </a:schemeClr>
                </a:solidFill>
                <a:latin typeface="+mj-lt"/>
              </a:rPr>
              <a:t>	</a:t>
            </a:r>
            <a:endParaRPr lang="en-US" sz="2800" i="1" dirty="0">
              <a:solidFill>
                <a:schemeClr val="bg1">
                  <a:lumMod val="50000"/>
                </a:schemeClr>
              </a:solidFill>
              <a:latin typeface="+mj-lt"/>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57</a:t>
            </a:fld>
            <a:endParaRPr lang="en-US"/>
          </a:p>
        </p:txBody>
      </p:sp>
      <p:pic>
        <p:nvPicPr>
          <p:cNvPr id="2" name="Picture 1"/>
          <p:cNvPicPr>
            <a:picLocks noChangeAspect="1"/>
          </p:cNvPicPr>
          <p:nvPr/>
        </p:nvPicPr>
        <p:blipFill rotWithShape="1">
          <a:blip r:embed="rId4"/>
          <a:srcRect l="32041" t="18998" r="37840" b="11105"/>
          <a:stretch/>
        </p:blipFill>
        <p:spPr>
          <a:xfrm>
            <a:off x="8374741" y="1893632"/>
            <a:ext cx="3788224" cy="4942593"/>
          </a:xfrm>
          <a:prstGeom prst="rect">
            <a:avLst/>
          </a:prstGeom>
        </p:spPr>
      </p:pic>
      <p:sp>
        <p:nvSpPr>
          <p:cNvPr id="8" name="Right Arrow 7"/>
          <p:cNvSpPr/>
          <p:nvPr/>
        </p:nvSpPr>
        <p:spPr>
          <a:xfrm>
            <a:off x="7434261" y="3829899"/>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87189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xit" presetSubtype="0" fill="hold" grpId="1" nodeType="withEffect">
                                  <p:stCondLst>
                                    <p:cond delay="0"/>
                                  </p:stCondLst>
                                  <p:childTnLst>
                                    <p:animEffect transition="out" filter="fade">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47652" y="1504956"/>
            <a:ext cx="11231799" cy="5078413"/>
          </a:xfrm>
        </p:spPr>
        <p:txBody>
          <a:bodyPr rtlCol="0">
            <a:normAutofit/>
          </a:bodyPr>
          <a:lstStyle/>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274320" indent="-274320" fontAlgn="auto">
              <a:spcAft>
                <a:spcPts val="0"/>
              </a:spcAft>
              <a:defRPr/>
            </a:pPr>
            <a:r>
              <a:rPr lang="el-GR" sz="3200" dirty="0">
                <a:solidFill>
                  <a:schemeClr val="tx1">
                    <a:lumMod val="65000"/>
                    <a:lumOff val="35000"/>
                  </a:schemeClr>
                </a:solidFill>
                <a:latin typeface="+mj-lt"/>
              </a:rPr>
              <a:t>Ο </a:t>
            </a:r>
            <a:r>
              <a:rPr lang="el-GR" sz="3200" b="1" dirty="0">
                <a:solidFill>
                  <a:schemeClr val="accent1"/>
                </a:solidFill>
                <a:effectLst>
                  <a:outerShdw blurRad="38100" dist="38100" dir="2700000" algn="tl">
                    <a:srgbClr val="C0C0C0"/>
                  </a:outerShdw>
                </a:effectLst>
              </a:rPr>
              <a:t>αναλφάβητος</a:t>
            </a:r>
            <a:r>
              <a:rPr lang="el-GR" sz="3200" dirty="0">
                <a:solidFill>
                  <a:schemeClr val="tx1">
                    <a:lumMod val="65000"/>
                    <a:lumOff val="35000"/>
                  </a:schemeClr>
                </a:solidFill>
                <a:latin typeface="+mj-lt"/>
              </a:rPr>
              <a:t> εκλογέας </a:t>
            </a:r>
            <a:r>
              <a:rPr lang="el-GR" sz="3200" u="sng" dirty="0">
                <a:solidFill>
                  <a:schemeClr val="tx1">
                    <a:lumMod val="65000"/>
                    <a:lumOff val="35000"/>
                  </a:schemeClr>
                </a:solidFill>
                <a:latin typeface="+mj-lt"/>
              </a:rPr>
              <a:t>δεν θεωρείται ανίκανος </a:t>
            </a:r>
            <a:r>
              <a:rPr lang="el-GR" sz="3200" dirty="0">
                <a:solidFill>
                  <a:schemeClr val="tx1">
                    <a:lumMod val="65000"/>
                    <a:lumOff val="35000"/>
                  </a:schemeClr>
                </a:solidFill>
                <a:latin typeface="+mj-lt"/>
              </a:rPr>
              <a:t>να ψηφίσει</a:t>
            </a:r>
          </a:p>
          <a:p>
            <a:pPr marL="274320" indent="-274320" fontAlgn="auto">
              <a:spcAft>
                <a:spcPts val="0"/>
              </a:spcAft>
              <a:defRPr/>
            </a:pPr>
            <a:r>
              <a:rPr lang="el-GR" sz="3200" dirty="0">
                <a:solidFill>
                  <a:schemeClr val="tx1">
                    <a:lumMod val="65000"/>
                    <a:lumOff val="35000"/>
                  </a:schemeClr>
                </a:solidFill>
                <a:latin typeface="+mj-lt"/>
              </a:rPr>
              <a:t> Ο Προεδρεύων οφείλει απλώς να </a:t>
            </a:r>
            <a:r>
              <a:rPr lang="el-GR" sz="3200" b="1" dirty="0">
                <a:solidFill>
                  <a:schemeClr val="tx1">
                    <a:lumMod val="65000"/>
                    <a:lumOff val="35000"/>
                  </a:schemeClr>
                </a:solidFill>
                <a:latin typeface="+mj-lt"/>
              </a:rPr>
              <a:t>εξηγήσει:</a:t>
            </a:r>
          </a:p>
          <a:p>
            <a:pPr marL="731520" lvl="1" indent="-274320">
              <a:defRPr/>
            </a:pPr>
            <a:r>
              <a:rPr lang="el-GR" sz="3000" b="1" dirty="0">
                <a:solidFill>
                  <a:schemeClr val="tx1">
                    <a:lumMod val="65000"/>
                    <a:lumOff val="35000"/>
                  </a:schemeClr>
                </a:solidFill>
                <a:latin typeface="+mj-lt"/>
              </a:rPr>
              <a:t> </a:t>
            </a:r>
            <a:r>
              <a:rPr lang="el-GR" sz="3000" dirty="0">
                <a:solidFill>
                  <a:schemeClr val="tx1">
                    <a:lumMod val="65000"/>
                    <a:lumOff val="35000"/>
                  </a:schemeClr>
                </a:solidFill>
                <a:latin typeface="+mj-lt"/>
              </a:rPr>
              <a:t>τον τρόπο ψηφοφορίας	</a:t>
            </a:r>
          </a:p>
          <a:p>
            <a:pPr marL="731520" lvl="1" indent="-274320">
              <a:defRPr/>
            </a:pPr>
            <a:r>
              <a:rPr lang="el-GR" sz="3000" dirty="0">
                <a:solidFill>
                  <a:schemeClr val="tx1">
                    <a:lumMod val="65000"/>
                    <a:lumOff val="35000"/>
                  </a:schemeClr>
                </a:solidFill>
                <a:latin typeface="+mj-lt"/>
              </a:rPr>
              <a:t>τη σειρά των κομμάτων/ υποψηφίων στο Ψηφοδέλτιο </a:t>
            </a:r>
          </a:p>
          <a:p>
            <a:pPr marL="731520" lvl="1" indent="-274320">
              <a:defRPr/>
            </a:pPr>
            <a:r>
              <a:rPr lang="el-GR" sz="3000" dirty="0">
                <a:solidFill>
                  <a:schemeClr val="tx1">
                    <a:lumMod val="65000"/>
                    <a:lumOff val="35000"/>
                  </a:schemeClr>
                </a:solidFill>
                <a:latin typeface="+mj-lt"/>
              </a:rPr>
              <a:t>τον τρόπο που τοποθετούνται τα σημεία στο Ψηφοδέλτιο</a:t>
            </a:r>
          </a:p>
          <a:p>
            <a:pPr marL="274320" indent="-274320" fontAlgn="auto">
              <a:spcAft>
                <a:spcPts val="0"/>
              </a:spcAft>
              <a:buClr>
                <a:schemeClr val="accent3"/>
              </a:buClr>
              <a:buFont typeface="Wingdings" pitchFamily="2" charset="2"/>
              <a:buNone/>
              <a:defRPr/>
            </a:pPr>
            <a:endParaRPr lang="el-GR" dirty="0">
              <a:solidFill>
                <a:schemeClr val="tx1">
                  <a:lumMod val="65000"/>
                  <a:lumOff val="35000"/>
                </a:schemeClr>
              </a:solidFill>
              <a:latin typeface="+mj-lt"/>
            </a:endParaRPr>
          </a:p>
          <a:p>
            <a:pPr marL="274320" indent="-274320" algn="ctr" fontAlgn="auto">
              <a:spcAft>
                <a:spcPts val="0"/>
              </a:spcAft>
              <a:buClr>
                <a:schemeClr val="accent3"/>
              </a:buClr>
              <a:buFont typeface="Wingdings" pitchFamily="2" charset="2"/>
              <a:buNone/>
              <a:defRPr/>
            </a:pPr>
            <a:r>
              <a:rPr lang="el-GR" dirty="0">
                <a:solidFill>
                  <a:schemeClr val="tx1">
                    <a:lumMod val="65000"/>
                    <a:lumOff val="35000"/>
                  </a:schemeClr>
                </a:solidFill>
                <a:latin typeface="+mj-lt"/>
              </a:rPr>
              <a:t>	</a:t>
            </a:r>
            <a:r>
              <a:rPr lang="el-GR" b="1" dirty="0">
                <a:solidFill>
                  <a:schemeClr val="accent1"/>
                </a:solidFill>
                <a:effectLst>
                  <a:outerShdw blurRad="38100" dist="38100" dir="2700000" algn="tl">
                    <a:srgbClr val="000000">
                      <a:alpha val="43137"/>
                    </a:srgbClr>
                  </a:outerShdw>
                </a:effectLst>
                <a:latin typeface="+mj-lt"/>
              </a:rPr>
              <a:t>ΔΕΝ ΕΠΙΤΡΕΠΕΤΑΙ Ο ΠΡΟΕΔΡΕΥΩΝ ΝΑ ΨΗΦΙΣΕΙ ΕΚ ΜΕΡΟΥΣ ΤΟΥ ΑΝΑΛΦΑΒΗΤΟΥ ΕΚΛΟΓΕΑ</a:t>
            </a:r>
          </a:p>
          <a:p>
            <a:pPr marL="274320" indent="-274320" fontAlgn="auto">
              <a:spcAft>
                <a:spcPts val="0"/>
              </a:spcAft>
              <a:buClr>
                <a:schemeClr val="accent3"/>
              </a:buClr>
              <a:buFont typeface="Wingdings" pitchFamily="2" charset="2"/>
              <a:buNone/>
              <a:defRPr/>
            </a:pPr>
            <a:endParaRPr lang="en-US" sz="2400" dirty="0">
              <a:solidFill>
                <a:schemeClr val="tx1">
                  <a:lumMod val="65000"/>
                  <a:lumOff val="35000"/>
                </a:schemeClr>
              </a:solidFill>
              <a:latin typeface="+mj-lt"/>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73737" name="Picture 2" descr="C:\Users\User\AppData\Local\Microsoft\Windows\Temporary Internet Files\Content.IE5\0KLVVI38\MC90043475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14" y="5123205"/>
            <a:ext cx="1137023" cy="113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Documents and Settings\user\Local Settings\Temporary Internet Files\Content.IE5\7NR3QBD6\MCj04347500000[1].png"/>
          <p:cNvPicPr>
            <a:picLocks noChangeAspect="1" noChangeArrowheads="1"/>
          </p:cNvPicPr>
          <p:nvPr/>
        </p:nvPicPr>
        <p:blipFill>
          <a:blip r:embed="rId4"/>
          <a:srcRect/>
          <a:stretch>
            <a:fillRect/>
          </a:stretch>
        </p:blipFill>
        <p:spPr bwMode="auto">
          <a:xfrm>
            <a:off x="10969439" y="5123204"/>
            <a:ext cx="1222563" cy="1222561"/>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235529" y="931881"/>
            <a:ext cx="9501223" cy="866762"/>
          </a:xfrm>
          <a:prstGeom prst="rect">
            <a:avLst/>
          </a:prstGeom>
        </p:spPr>
        <p:txBody>
          <a:bodyPr anchor="ctr">
            <a:normAutofit fontScale="40000" lnSpcReduction="20000"/>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11000" b="1" dirty="0">
                <a:solidFill>
                  <a:schemeClr val="tx1">
                    <a:lumMod val="65000"/>
                    <a:lumOff val="35000"/>
                  </a:schemeClr>
                </a:solidFill>
              </a:rPr>
              <a:t>ΨΗΦΟΦΟΡΙΑ</a:t>
            </a:r>
          </a:p>
          <a:p>
            <a:pPr algn="ctr" fontAlgn="auto">
              <a:spcAft>
                <a:spcPts val="0"/>
              </a:spcAft>
              <a:defRPr/>
            </a:pPr>
            <a:r>
              <a:rPr lang="el-GR" sz="6000" b="1" dirty="0" err="1">
                <a:solidFill>
                  <a:schemeClr val="tx1">
                    <a:lumMod val="65000"/>
                    <a:lumOff val="35000"/>
                  </a:schemeClr>
                </a:solidFill>
              </a:rPr>
              <a:t>Τροπος</a:t>
            </a:r>
            <a:r>
              <a:rPr lang="el-GR" sz="6000" b="1" dirty="0">
                <a:solidFill>
                  <a:schemeClr val="tx1">
                    <a:lumMod val="65000"/>
                    <a:lumOff val="35000"/>
                  </a:schemeClr>
                </a:solidFill>
              </a:rPr>
              <a:t> </a:t>
            </a:r>
            <a:r>
              <a:rPr lang="el-GR" sz="6000" b="1" dirty="0" err="1">
                <a:solidFill>
                  <a:schemeClr val="tx1">
                    <a:lumMod val="65000"/>
                    <a:lumOff val="35000"/>
                  </a:schemeClr>
                </a:solidFill>
              </a:rPr>
              <a:t>ψηφοφοριας</a:t>
            </a:r>
            <a:r>
              <a:rPr lang="el-GR" sz="6000" b="1" dirty="0">
                <a:solidFill>
                  <a:schemeClr val="tx1">
                    <a:lumMod val="65000"/>
                    <a:lumOff val="35000"/>
                  </a:schemeClr>
                </a:solidFill>
              </a:rPr>
              <a:t> </a:t>
            </a:r>
            <a:r>
              <a:rPr lang="el-GR" sz="6000" b="1" dirty="0" err="1">
                <a:solidFill>
                  <a:schemeClr val="tx1">
                    <a:lumMod val="65000"/>
                    <a:lumOff val="35000"/>
                  </a:schemeClr>
                </a:solidFill>
              </a:rPr>
              <a:t>τυφλων</a:t>
            </a:r>
            <a:r>
              <a:rPr lang="el-GR" sz="6000" b="1" dirty="0">
                <a:solidFill>
                  <a:schemeClr val="tx1">
                    <a:lumMod val="65000"/>
                    <a:lumOff val="35000"/>
                  </a:schemeClr>
                </a:solidFill>
              </a:rPr>
              <a:t> &amp; </a:t>
            </a:r>
            <a:r>
              <a:rPr lang="el-GR" sz="6000" b="1" dirty="0" err="1">
                <a:solidFill>
                  <a:schemeClr val="tx1">
                    <a:lumMod val="65000"/>
                    <a:lumOff val="35000"/>
                  </a:schemeClr>
                </a:solidFill>
              </a:rPr>
              <a:t>προσωπων</a:t>
            </a:r>
            <a:r>
              <a:rPr lang="el-GR" sz="6000" b="1" dirty="0">
                <a:solidFill>
                  <a:schemeClr val="tx1">
                    <a:lumMod val="65000"/>
                    <a:lumOff val="35000"/>
                  </a:schemeClr>
                </a:solidFill>
              </a:rPr>
              <a:t> με </a:t>
            </a:r>
            <a:r>
              <a:rPr lang="el-GR" sz="6000" b="1" dirty="0" err="1">
                <a:solidFill>
                  <a:schemeClr val="tx1">
                    <a:lumMod val="65000"/>
                    <a:lumOff val="35000"/>
                  </a:schemeClr>
                </a:solidFill>
              </a:rPr>
              <a:t>φυσικη</a:t>
            </a:r>
            <a:r>
              <a:rPr lang="el-GR" sz="6000" b="1" dirty="0">
                <a:solidFill>
                  <a:schemeClr val="tx1">
                    <a:lumMod val="65000"/>
                    <a:lumOff val="35000"/>
                  </a:schemeClr>
                </a:solidFill>
              </a:rPr>
              <a:t> </a:t>
            </a:r>
            <a:r>
              <a:rPr lang="el-GR" sz="6000" b="1" dirty="0" err="1">
                <a:solidFill>
                  <a:schemeClr val="tx1">
                    <a:lumMod val="65000"/>
                    <a:lumOff val="35000"/>
                  </a:schemeClr>
                </a:solidFill>
              </a:rPr>
              <a:t>αναπηρια</a:t>
            </a:r>
            <a:endParaRPr lang="en-US" sz="6000"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58</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4250" tmFilter="0, 0; .2, .5; .8, .5; 1, 0"/>
                                        <p:tgtEl>
                                          <p:spTgt spid="73737"/>
                                        </p:tgtEl>
                                      </p:cBhvr>
                                    </p:animEffect>
                                    <p:animScale>
                                      <p:cBhvr>
                                        <p:cTn id="10" dur="2125" autoRev="1" fill="hold"/>
                                        <p:tgtEl>
                                          <p:spTgt spid="737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67369" y="1788895"/>
            <a:ext cx="11193701" cy="4582878"/>
          </a:xfrm>
        </p:spPr>
        <p:txBody>
          <a:bodyPr rtlCol="0">
            <a:normAutofit fontScale="92500" lnSpcReduction="20000"/>
          </a:bodyPr>
          <a:lstStyle/>
          <a:p>
            <a:pPr algn="just">
              <a:defRPr/>
            </a:pPr>
            <a:r>
              <a:rPr lang="el-GR" sz="3600" dirty="0">
                <a:solidFill>
                  <a:schemeClr val="tx1">
                    <a:lumMod val="65000"/>
                    <a:lumOff val="35000"/>
                  </a:schemeClr>
                </a:solidFill>
                <a:latin typeface="+mj-lt"/>
              </a:rPr>
              <a:t>Αν εκλογέας αχρηστεύσει κατά λάθος το ψηφοδέλτιό του μπορεί να εφοδιασθεί με άλλο ψηφοδέλτιο</a:t>
            </a:r>
          </a:p>
          <a:p>
            <a:pPr algn="just">
              <a:defRPr/>
            </a:pPr>
            <a:r>
              <a:rPr lang="el-GR" sz="3600" dirty="0">
                <a:solidFill>
                  <a:schemeClr val="tx1">
                    <a:lumMod val="65000"/>
                    <a:lumOff val="35000"/>
                  </a:schemeClr>
                </a:solidFill>
                <a:latin typeface="+mj-lt"/>
              </a:rPr>
              <a:t>Το ψηφοδέλτιο που αντικαταστάθηκε:</a:t>
            </a:r>
          </a:p>
          <a:p>
            <a:pPr lvl="1" algn="just">
              <a:defRPr/>
            </a:pPr>
            <a:r>
              <a:rPr lang="el-GR" sz="3400" dirty="0">
                <a:solidFill>
                  <a:schemeClr val="tx1">
                    <a:lumMod val="65000"/>
                    <a:lumOff val="35000"/>
                  </a:schemeClr>
                </a:solidFill>
                <a:latin typeface="+mj-lt"/>
              </a:rPr>
              <a:t> Δεν πρέπει να καταστραφεί</a:t>
            </a:r>
          </a:p>
          <a:p>
            <a:pPr lvl="1" algn="just">
              <a:defRPr/>
            </a:pPr>
            <a:r>
              <a:rPr lang="el-GR" sz="3400" dirty="0">
                <a:solidFill>
                  <a:schemeClr val="tx1">
                    <a:lumMod val="65000"/>
                    <a:lumOff val="35000"/>
                  </a:schemeClr>
                </a:solidFill>
                <a:latin typeface="+mj-lt"/>
              </a:rPr>
              <a:t> Επιστρέφεται στον Προεδρεύοντα</a:t>
            </a:r>
          </a:p>
          <a:p>
            <a:pPr lvl="1" algn="just">
              <a:defRPr/>
            </a:pPr>
            <a:r>
              <a:rPr lang="el-GR" sz="3400" dirty="0">
                <a:solidFill>
                  <a:schemeClr val="tx1">
                    <a:lumMod val="65000"/>
                    <a:lumOff val="35000"/>
                  </a:schemeClr>
                </a:solidFill>
                <a:latin typeface="+mj-lt"/>
              </a:rPr>
              <a:t> Λαμβάνεται υπόψη μετά το πέρας της ψηφοφορίας, κατά την ετοιμασία της σχετικής κατάστασης των ψηφοδελτίων </a:t>
            </a:r>
            <a:r>
              <a:rPr lang="el-GR" sz="3000" b="1" dirty="0">
                <a:solidFill>
                  <a:schemeClr val="tx1">
                    <a:lumMod val="65000"/>
                    <a:lumOff val="35000"/>
                  </a:schemeClr>
                </a:solidFill>
                <a:latin typeface="+mj-lt"/>
              </a:rPr>
              <a:t>(Έντυπο Β.Ε.11)</a:t>
            </a:r>
            <a:endParaRPr lang="en-US" sz="3000" b="1" dirty="0">
              <a:solidFill>
                <a:schemeClr val="tx1">
                  <a:lumMod val="65000"/>
                  <a:lumOff val="35000"/>
                </a:schemeClr>
              </a:solidFill>
              <a:latin typeface="+mj-lt"/>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ΑΧΡΗΣΤΕΥΣΗ </a:t>
            </a:r>
            <a:r>
              <a:rPr lang="el-GR" b="1" dirty="0" err="1">
                <a:solidFill>
                  <a:schemeClr val="tx1">
                    <a:lumMod val="65000"/>
                    <a:lumOff val="35000"/>
                  </a:schemeClr>
                </a:solidFill>
              </a:rPr>
              <a:t>ψΗΦΟΔΕΛΤΙΟΥ</a:t>
            </a:r>
            <a:endParaRPr lang="en-US"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59</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anim calcmode="lin" valueType="num">
                                      <p:cBhvr>
                                        <p:cTn id="7"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126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9">
                                            <p:txEl>
                                              <p:pRg st="2" end="2"/>
                                            </p:txEl>
                                          </p:spTgt>
                                        </p:tgtEl>
                                        <p:attrNameLst>
                                          <p:attrName>style.visibility</p:attrName>
                                        </p:attrNameLst>
                                      </p:cBhvr>
                                      <p:to>
                                        <p:strVal val="visible"/>
                                      </p:to>
                                    </p:set>
                                    <p:anim calcmode="lin" valueType="num">
                                      <p:cBhvr>
                                        <p:cTn id="14"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126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269">
                                            <p:txEl>
                                              <p:pRg st="3" end="3"/>
                                            </p:txEl>
                                          </p:spTgt>
                                        </p:tgtEl>
                                        <p:attrNameLst>
                                          <p:attrName>style.visibility</p:attrName>
                                        </p:attrNameLst>
                                      </p:cBhvr>
                                      <p:to>
                                        <p:strVal val="visible"/>
                                      </p:to>
                                    </p:set>
                                    <p:anim calcmode="lin" valueType="num">
                                      <p:cBhvr>
                                        <p:cTn id="21"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126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269">
                                            <p:txEl>
                                              <p:pRg st="4" end="4"/>
                                            </p:txEl>
                                          </p:spTgt>
                                        </p:tgtEl>
                                        <p:attrNameLst>
                                          <p:attrName>style.visibility</p:attrName>
                                        </p:attrNameLst>
                                      </p:cBhvr>
                                      <p:to>
                                        <p:strVal val="visible"/>
                                      </p:to>
                                    </p:set>
                                    <p:anim calcmode="lin" valueType="num">
                                      <p:cBhvr>
                                        <p:cTn id="28" dur="500" fill="hold"/>
                                        <p:tgtEl>
                                          <p:spTgt spid="1126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126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39478" y="257175"/>
            <a:ext cx="819151"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a:bodyPr>
          <a:lstStyle/>
          <a:p>
            <a:pPr algn="ctr" fontAlgn="auto">
              <a:spcAft>
                <a:spcPts val="0"/>
              </a:spcAft>
              <a:defRPr/>
            </a:pPr>
            <a:r>
              <a:rPr lang="el-GR" sz="5400" b="1" dirty="0">
                <a:solidFill>
                  <a:schemeClr val="tx1">
                    <a:lumMod val="65000"/>
                    <a:lumOff val="35000"/>
                  </a:schemeClr>
                </a:solidFill>
              </a:rPr>
              <a:t>ΒΙΒΛΙΑΡΙΟ ΟΔΗΓΙΩΝ</a:t>
            </a:r>
            <a:endParaRPr lang="el-GR" sz="5400" dirty="0">
              <a:solidFill>
                <a:schemeClr val="tx1">
                  <a:lumMod val="65000"/>
                  <a:lumOff val="35000"/>
                </a:schemeClr>
              </a:solidFill>
            </a:endParaRPr>
          </a:p>
        </p:txBody>
      </p:sp>
      <p:sp>
        <p:nvSpPr>
          <p:cNvPr id="4" name="Slide Number Placeholder 3"/>
          <p:cNvSpPr>
            <a:spLocks noGrp="1"/>
          </p:cNvSpPr>
          <p:nvPr>
            <p:ph type="sldNum" sz="quarter" idx="11"/>
          </p:nvPr>
        </p:nvSpPr>
        <p:spPr/>
        <p:txBody>
          <a:bodyPr/>
          <a:lstStyle/>
          <a:p>
            <a:pPr>
              <a:defRPr/>
            </a:pPr>
            <a:fld id="{278E994A-00F1-4DC7-8391-35D5F8F8A829}" type="slidenum">
              <a:rPr lang="en-US" smtClean="0"/>
              <a:pPr>
                <a:defRPr/>
              </a:pPr>
              <a:t>6</a:t>
            </a:fld>
            <a:endParaRPr lang="en-US"/>
          </a:p>
        </p:txBody>
      </p:sp>
      <p:pic>
        <p:nvPicPr>
          <p:cNvPr id="7" name="Picture 6"/>
          <p:cNvPicPr>
            <a:picLocks noChangeAspect="1"/>
          </p:cNvPicPr>
          <p:nvPr/>
        </p:nvPicPr>
        <p:blipFill rotWithShape="1">
          <a:blip r:embed="rId3"/>
          <a:srcRect l="27652" t="18090" r="43999" b="11713"/>
          <a:stretch/>
        </p:blipFill>
        <p:spPr>
          <a:xfrm>
            <a:off x="3991429" y="1165913"/>
            <a:ext cx="4180113" cy="5672941"/>
          </a:xfrm>
          <a:prstGeom prst="rect">
            <a:avLst/>
          </a:prstGeom>
        </p:spPr>
      </p:pic>
    </p:spTree>
    <p:extLst>
      <p:ext uri="{BB962C8B-B14F-4D97-AF65-F5344CB8AC3E}">
        <p14:creationId xmlns:p14="http://schemas.microsoft.com/office/powerpoint/2010/main" val="32466105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5749" y="1910686"/>
            <a:ext cx="11728451" cy="4367284"/>
          </a:xfrm>
        </p:spPr>
        <p:txBody>
          <a:bodyPr rtlCol="0">
            <a:normAutofit fontScale="92500" lnSpcReduction="10000"/>
          </a:bodyPr>
          <a:lstStyle/>
          <a:p>
            <a:pPr marL="0" indent="0" fontAlgn="auto">
              <a:spcAft>
                <a:spcPts val="0"/>
              </a:spcAft>
              <a:buClr>
                <a:schemeClr val="accent1">
                  <a:lumMod val="75000"/>
                </a:schemeClr>
              </a:buClr>
              <a:buNone/>
              <a:defRPr/>
            </a:pPr>
            <a:r>
              <a:rPr lang="el-GR" sz="3600" b="1" dirty="0">
                <a:solidFill>
                  <a:schemeClr val="accent1"/>
                </a:solidFill>
                <a:effectLst>
                  <a:outerShdw blurRad="38100" dist="38100" dir="2700000" algn="tl">
                    <a:srgbClr val="C0C0C0"/>
                  </a:outerShdw>
                </a:effectLst>
              </a:rPr>
              <a:t>ΑΠΑΓΟΡΕΥΕΤΑΙ:</a:t>
            </a:r>
          </a:p>
          <a:p>
            <a:pPr>
              <a:buClr>
                <a:schemeClr val="accent1">
                  <a:lumMod val="75000"/>
                </a:schemeClr>
              </a:buClr>
              <a:defRPr/>
            </a:pPr>
            <a:r>
              <a:rPr lang="el-GR" sz="3200" dirty="0">
                <a:solidFill>
                  <a:schemeClr val="tx1">
                    <a:lumMod val="65000"/>
                    <a:lumOff val="35000"/>
                  </a:schemeClr>
                </a:solidFill>
                <a:effectLst>
                  <a:outerShdw blurRad="38100" dist="38100" dir="2700000" algn="tl">
                    <a:srgbClr val="C0C0C0"/>
                  </a:outerShdw>
                </a:effectLst>
              </a:rPr>
              <a:t>Η χρήση κινητού τηλεφώνου μέσα στο Εκλογικό Κέντρο </a:t>
            </a:r>
            <a:r>
              <a:rPr lang="el-GR" sz="3200" b="1" dirty="0">
                <a:solidFill>
                  <a:schemeClr val="tx1">
                    <a:lumMod val="65000"/>
                    <a:lumOff val="35000"/>
                  </a:schemeClr>
                </a:solidFill>
                <a:effectLst>
                  <a:outerShdw blurRad="38100" dist="38100" dir="2700000" algn="tl">
                    <a:srgbClr val="C0C0C0"/>
                  </a:outerShdw>
                </a:effectLst>
              </a:rPr>
              <a:t>από όλους</a:t>
            </a:r>
            <a:r>
              <a:rPr lang="el-GR" sz="3200" dirty="0">
                <a:solidFill>
                  <a:schemeClr val="tx1">
                    <a:lumMod val="65000"/>
                    <a:lumOff val="35000"/>
                  </a:schemeClr>
                </a:solidFill>
                <a:effectLst>
                  <a:outerShdw blurRad="38100" dist="38100" dir="2700000" algn="tl">
                    <a:srgbClr val="C0C0C0"/>
                  </a:outerShdw>
                </a:effectLst>
              </a:rPr>
              <a:t>, </a:t>
            </a:r>
            <a:r>
              <a:rPr lang="el-GR" sz="3200" b="1" dirty="0">
                <a:solidFill>
                  <a:schemeClr val="tx1">
                    <a:lumMod val="65000"/>
                    <a:lumOff val="35000"/>
                  </a:schemeClr>
                </a:solidFill>
                <a:effectLst>
                  <a:outerShdw blurRad="38100" dist="38100" dir="2700000" algn="tl">
                    <a:srgbClr val="C0C0C0"/>
                  </a:outerShdw>
                </a:effectLst>
              </a:rPr>
              <a:t>πλην</a:t>
            </a:r>
            <a:r>
              <a:rPr lang="el-GR" sz="3200" dirty="0">
                <a:solidFill>
                  <a:schemeClr val="tx1">
                    <a:lumMod val="65000"/>
                    <a:lumOff val="35000"/>
                  </a:schemeClr>
                </a:solidFill>
                <a:effectLst>
                  <a:outerShdw blurRad="38100" dist="38100" dir="2700000" algn="tl">
                    <a:srgbClr val="C0C0C0"/>
                  </a:outerShdw>
                </a:effectLst>
              </a:rPr>
              <a:t> του Προεδρεύοντα και μόνο για σκοπούς που αφορούν την εκλογική διαδικασία</a:t>
            </a:r>
          </a:p>
          <a:p>
            <a:pPr marL="182880" indent="-182880">
              <a:buClr>
                <a:schemeClr val="accent1">
                  <a:lumMod val="75000"/>
                </a:schemeClr>
              </a:buClr>
              <a:buFont typeface="Arial" charset="0"/>
              <a:buChar char="•"/>
              <a:defRPr/>
            </a:pPr>
            <a:r>
              <a:rPr lang="el-GR" sz="3000" dirty="0">
                <a:solidFill>
                  <a:schemeClr val="tx1">
                    <a:lumMod val="65000"/>
                    <a:lumOff val="35000"/>
                  </a:schemeClr>
                </a:solidFill>
                <a:effectLst>
                  <a:outerShdw blurRad="38100" dist="38100" dir="2700000" algn="tl">
                    <a:srgbClr val="C0C0C0"/>
                  </a:outerShdw>
                </a:effectLst>
              </a:rPr>
              <a:t>Ο ΠΡΟΕΔΡΕΥΩΝ ΕΙΝΑΙ ΥΠΟΧΡΕΩΜΕΝΟΣ ΝΑ ΦΕΡΕΙ ΚΙΝΗΤΟ ΤΗΛΕΦΩΝΟ ΚΑΙ ΝΑ ΤΟ ΕΧΕΙ ΕΝΕΡΓΟΠΟΙΗΜΕΝΟ ΑΠΟ ΤΗΝ ΩΡΑ ΠΡΟΣΕΛΕΥΣΗΣ ΤΟΥ ΣΤΟ ΚΕΝΤΡΟ (06:00) ΜΕΧΡΙ ΚΑΙ 2 ΩΡΕΣ ΜΕΤΑ ΤΗΝ ΠΑΡΑΔΟΣΗ ΤΗΣ ΚΑΛΠΗΣ ΣΤΟΝ ΕΦΟΡΟ. </a:t>
            </a:r>
          </a:p>
        </p:txBody>
      </p:sp>
      <p:pic>
        <p:nvPicPr>
          <p:cNvPr id="5" name="Picture 4" descr="prohibited.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982"/>
            <a:ext cx="998614" cy="973439"/>
          </a:xfrm>
          <a:prstGeom prst="rect">
            <a:avLst/>
          </a:prstGeom>
          <a:ln>
            <a:noFill/>
          </a:ln>
          <a:effectLst>
            <a:outerShdw blurRad="292100" dist="139700" dir="2700000" algn="tl" rotWithShape="0">
              <a:srgbClr val="333333">
                <a:alpha val="65000"/>
              </a:srgbClr>
            </a:outerShdw>
            <a:softEdge rad="31750"/>
          </a:effectLst>
        </p:spPr>
      </p:pic>
      <p:sp>
        <p:nvSpPr>
          <p:cNvPr id="6"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ΑΠΑΓΟΡΕΥΣΕΙΣ</a:t>
            </a:r>
            <a:endParaRPr lang="en-US" b="1" dirty="0"/>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60</a:t>
            </a:fld>
            <a:endParaRPr lang="en-US"/>
          </a:p>
        </p:txBody>
      </p:sp>
    </p:spTree>
  </p:cSld>
  <p:clrMapOvr>
    <a:masterClrMapping/>
  </p:clrMapOvr>
  <p:transition>
    <p:wip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96866" y="1025476"/>
            <a:ext cx="11410951" cy="5423666"/>
          </a:xfrm>
        </p:spPr>
        <p:txBody>
          <a:bodyPr rtlCol="0">
            <a:normAutofit/>
          </a:bodyPr>
          <a:lstStyle/>
          <a:p>
            <a:pPr marL="182880" indent="-182880" fontAlgn="auto">
              <a:spcAft>
                <a:spcPts val="0"/>
              </a:spcAft>
              <a:buClr>
                <a:schemeClr val="accent1">
                  <a:lumMod val="75000"/>
                </a:schemeClr>
              </a:buClr>
              <a:buFont typeface="Arial" charset="0"/>
              <a:buChar char="•"/>
              <a:defRPr/>
            </a:pPr>
            <a:endParaRPr lang="el-GR" sz="3600" dirty="0">
              <a:solidFill>
                <a:schemeClr val="tx1">
                  <a:lumMod val="65000"/>
                  <a:lumOff val="35000"/>
                </a:schemeClr>
              </a:solidFill>
              <a:latin typeface="+mj-lt"/>
            </a:endParaRPr>
          </a:p>
          <a:p>
            <a:pPr>
              <a:buClr>
                <a:schemeClr val="accent1">
                  <a:lumMod val="75000"/>
                </a:schemeClr>
              </a:buClr>
              <a:defRPr/>
            </a:pPr>
            <a:r>
              <a:rPr lang="el-GR" sz="3200" dirty="0">
                <a:solidFill>
                  <a:schemeClr val="tx1">
                    <a:lumMod val="65000"/>
                    <a:lumOff val="35000"/>
                  </a:schemeClr>
                </a:solidFill>
                <a:latin typeface="+mj-lt"/>
              </a:rPr>
              <a:t>Η διακίνηση μέσα στο Εκλογικό Κέντρο προσώπων που δεν έχουν σχέση με τη ψηφοφορία</a:t>
            </a:r>
          </a:p>
          <a:p>
            <a:pPr>
              <a:buClr>
                <a:schemeClr val="accent1">
                  <a:lumMod val="75000"/>
                </a:schemeClr>
              </a:buClr>
              <a:defRPr/>
            </a:pPr>
            <a:r>
              <a:rPr lang="el-GR" sz="3200" dirty="0">
                <a:solidFill>
                  <a:schemeClr val="tx1">
                    <a:lumMod val="65000"/>
                    <a:lumOff val="35000"/>
                  </a:schemeClr>
                </a:solidFill>
                <a:latin typeface="+mj-lt"/>
              </a:rPr>
              <a:t>Οι Εκλογείς κατά την είσοδό τους στο Εκλογικό Κέντρο, δεν φέρουν Διακριτικό που να δηλώνει την επιλογή τους</a:t>
            </a:r>
          </a:p>
          <a:p>
            <a:pPr>
              <a:buClr>
                <a:schemeClr val="accent1">
                  <a:lumMod val="75000"/>
                </a:schemeClr>
              </a:buClr>
              <a:defRPr/>
            </a:pPr>
            <a:r>
              <a:rPr lang="el-GR" sz="3200" dirty="0">
                <a:solidFill>
                  <a:schemeClr val="tx1">
                    <a:lumMod val="65000"/>
                    <a:lumOff val="35000"/>
                  </a:schemeClr>
                </a:solidFill>
                <a:latin typeface="+mj-lt"/>
              </a:rPr>
              <a:t>Η κατανάλωση φαγητού και οινοπνευματωδών ποτών</a:t>
            </a:r>
          </a:p>
          <a:p>
            <a:pPr>
              <a:buClr>
                <a:schemeClr val="accent1">
                  <a:lumMod val="75000"/>
                </a:schemeClr>
              </a:buClr>
              <a:defRPr/>
            </a:pPr>
            <a:r>
              <a:rPr lang="el-GR" sz="3200" dirty="0">
                <a:solidFill>
                  <a:schemeClr val="tx1">
                    <a:lumMod val="65000"/>
                    <a:lumOff val="35000"/>
                  </a:schemeClr>
                </a:solidFill>
                <a:latin typeface="+mj-lt"/>
              </a:rPr>
              <a:t>Το κάπνισμα </a:t>
            </a: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77833" name="Picture 2" descr="http://www.designofsignage.com/application/symbol/building/image/600x600/no-alcoho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2455" y="5047731"/>
            <a:ext cx="16922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9944" y="5047730"/>
            <a:ext cx="171221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C:\Users\user\AppData\Local\Microsoft\Windows\Temporary Internet Files\Content.IE5\JV9O3A98\MC9002909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55602" y="5088676"/>
            <a:ext cx="1671639" cy="155892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ΑΠΑΓΟΡΕΥΣΕΙΣ </a:t>
            </a:r>
            <a:r>
              <a:rPr lang="el-GR" sz="4200" b="1" dirty="0">
                <a:solidFill>
                  <a:schemeClr val="tx1">
                    <a:lumMod val="65000"/>
                    <a:lumOff val="35000"/>
                  </a:schemeClr>
                </a:solidFill>
              </a:rPr>
              <a:t>(</a:t>
            </a:r>
            <a:r>
              <a:rPr lang="el-GR" sz="4200" b="1" dirty="0" err="1">
                <a:solidFill>
                  <a:schemeClr val="tx1">
                    <a:lumMod val="65000"/>
                    <a:lumOff val="35000"/>
                  </a:schemeClr>
                </a:solidFill>
              </a:rPr>
              <a:t>συνεχεια</a:t>
            </a:r>
            <a:r>
              <a:rPr lang="el-GR" sz="4200" b="1" dirty="0">
                <a:solidFill>
                  <a:schemeClr val="tx1">
                    <a:lumMod val="65000"/>
                    <a:lumOff val="35000"/>
                  </a:schemeClr>
                </a:solidFill>
              </a:rPr>
              <a:t>)</a:t>
            </a:r>
            <a:endParaRPr lang="en-US" b="1" dirty="0"/>
          </a:p>
        </p:txBody>
      </p:sp>
      <p:pic>
        <p:nvPicPr>
          <p:cNvPr id="14" name="Picture 13" descr="prohibited.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625" y="47536"/>
            <a:ext cx="943674" cy="919884"/>
          </a:xfrm>
          <a:prstGeom prst="rect">
            <a:avLst/>
          </a:prstGeom>
          <a:ln>
            <a:noFill/>
          </a:ln>
          <a:effectLst>
            <a:outerShdw blurRad="292100" dist="139700" dir="2700000" algn="tl" rotWithShape="0">
              <a:srgbClr val="333333">
                <a:alpha val="65000"/>
              </a:srgbClr>
            </a:outerShdw>
            <a:softEdge rad="31750"/>
          </a:effec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61</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wipe(down)">
                                      <p:cBhvr>
                                        <p:cTn id="7" dur="500"/>
                                        <p:tgtEl>
                                          <p:spTgt spid="77833"/>
                                        </p:tgtEl>
                                      </p:cBhvr>
                                    </p:animEffect>
                                  </p:childTnLst>
                                </p:cTn>
                              </p:par>
                              <p:par>
                                <p:cTn id="8" presetID="22" presetClass="entr" presetSubtype="4" fill="hold" nodeType="withEffect">
                                  <p:stCondLst>
                                    <p:cond delay="0"/>
                                  </p:stCondLst>
                                  <p:childTnLst>
                                    <p:set>
                                      <p:cBhvr>
                                        <p:cTn id="9" dur="1" fill="hold">
                                          <p:stCondLst>
                                            <p:cond delay="0"/>
                                          </p:stCondLst>
                                        </p:cTn>
                                        <p:tgtEl>
                                          <p:spTgt spid="77834"/>
                                        </p:tgtEl>
                                        <p:attrNameLst>
                                          <p:attrName>style.visibility</p:attrName>
                                        </p:attrNameLst>
                                      </p:cBhvr>
                                      <p:to>
                                        <p:strVal val="visible"/>
                                      </p:to>
                                    </p:set>
                                    <p:animEffect transition="in" filter="wipe(down)">
                                      <p:cBhvr>
                                        <p:cTn id="10" dur="500"/>
                                        <p:tgtEl>
                                          <p:spTgt spid="77834"/>
                                        </p:tgtEl>
                                      </p:cBhvr>
                                    </p:animEffect>
                                  </p:childTnLst>
                                </p:cTn>
                              </p:par>
                              <p:par>
                                <p:cTn id="11" presetID="16" presetClass="entr" presetSubtype="21" fill="hold" nodeType="withEffect">
                                  <p:stCondLst>
                                    <p:cond delay="0"/>
                                  </p:stCondLst>
                                  <p:childTnLst>
                                    <p:set>
                                      <p:cBhvr>
                                        <p:cTn id="12" dur="1" fill="hold">
                                          <p:stCondLst>
                                            <p:cond delay="0"/>
                                          </p:stCondLst>
                                        </p:cTn>
                                        <p:tgtEl>
                                          <p:spTgt spid="77835"/>
                                        </p:tgtEl>
                                        <p:attrNameLst>
                                          <p:attrName>style.visibility</p:attrName>
                                        </p:attrNameLst>
                                      </p:cBhvr>
                                      <p:to>
                                        <p:strVal val="visible"/>
                                      </p:to>
                                    </p:set>
                                    <p:animEffect transition="in" filter="barn(inVertical)">
                                      <p:cBhvr>
                                        <p:cTn id="13" dur="500"/>
                                        <p:tgtEl>
                                          <p:spTgt spid="77835"/>
                                        </p:tgtEl>
                                      </p:cBhvr>
                                    </p:animEffect>
                                  </p:childTnLst>
                                </p:cTn>
                              </p:par>
                              <p:par>
                                <p:cTn id="14" presetID="5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70" decel="100000"/>
                                        <p:tgtEl>
                                          <p:spTgt spid="14"/>
                                        </p:tgtEl>
                                      </p:cBhvr>
                                    </p:animEffect>
                                    <p:animScale>
                                      <p:cBhvr>
                                        <p:cTn id="17" dur="770" decel="100000"/>
                                        <p:tgtEl>
                                          <p:spTgt spid="14"/>
                                        </p:tgtEl>
                                      </p:cBhvr>
                                      <p:from x="10000" y="10000"/>
                                      <p:to x="200000" y="450000"/>
                                    </p:animScale>
                                    <p:animScale>
                                      <p:cBhvr>
                                        <p:cTn id="18" dur="1230" accel="100000" fill="hold">
                                          <p:stCondLst>
                                            <p:cond delay="770"/>
                                          </p:stCondLst>
                                        </p:cTn>
                                        <p:tgtEl>
                                          <p:spTgt spid="14"/>
                                        </p:tgtEl>
                                      </p:cBhvr>
                                      <p:from x="200000" y="450000"/>
                                      <p:to x="100000" y="100000"/>
                                    </p:animScale>
                                    <p:set>
                                      <p:cBhvr>
                                        <p:cTn id="19" dur="770" fill="hold"/>
                                        <p:tgtEl>
                                          <p:spTgt spid="14"/>
                                        </p:tgtEl>
                                        <p:attrNameLst>
                                          <p:attrName>ppt_x</p:attrName>
                                        </p:attrNameLst>
                                      </p:cBhvr>
                                      <p:to>
                                        <p:strVal val="(0.5)"/>
                                      </p:to>
                                    </p:set>
                                    <p:anim from="(0.5)" to="(#ppt_x)" calcmode="lin" valueType="num">
                                      <p:cBhvr>
                                        <p:cTn id="20" dur="1230" accel="100000" fill="hold">
                                          <p:stCondLst>
                                            <p:cond delay="770"/>
                                          </p:stCondLst>
                                        </p:cTn>
                                        <p:tgtEl>
                                          <p:spTgt spid="14"/>
                                        </p:tgtEl>
                                        <p:attrNameLst>
                                          <p:attrName>ppt_x</p:attrName>
                                        </p:attrNameLst>
                                      </p:cBhvr>
                                    </p:anim>
                                    <p:set>
                                      <p:cBhvr>
                                        <p:cTn id="21" dur="770" fill="hold"/>
                                        <p:tgtEl>
                                          <p:spTgt spid="14"/>
                                        </p:tgtEl>
                                        <p:attrNameLst>
                                          <p:attrName>ppt_y</p:attrName>
                                        </p:attrNameLst>
                                      </p:cBhvr>
                                      <p:to>
                                        <p:strVal val="(#ppt_y+0.4)"/>
                                      </p:to>
                                    </p:set>
                                    <p:anim from="(#ppt_y+0.4)" to="(#ppt_y)" calcmode="lin" valueType="num">
                                      <p:cBhvr>
                                        <p:cTn id="22" dur="1230" accel="100000" fill="hold">
                                          <p:stCondLst>
                                            <p:cond delay="770"/>
                                          </p:stCondLst>
                                        </p:cTn>
                                        <p:tgtEl>
                                          <p:spTgt spid="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38141" y="1927415"/>
            <a:ext cx="11410951" cy="4132191"/>
          </a:xfrm>
        </p:spPr>
        <p:txBody>
          <a:bodyPr rtlCol="0">
            <a:normAutofit/>
          </a:bodyPr>
          <a:lstStyle/>
          <a:p>
            <a:pPr marL="274320" indent="-274320" fontAlgn="auto">
              <a:spcAft>
                <a:spcPts val="0"/>
              </a:spcAft>
              <a:buFont typeface="Arial" pitchFamily="34" charset="0"/>
              <a:buChar char="•"/>
              <a:defRPr/>
            </a:pPr>
            <a:r>
              <a:rPr lang="el-GR" sz="3600" dirty="0">
                <a:solidFill>
                  <a:schemeClr val="tx1">
                    <a:lumMod val="65000"/>
                    <a:lumOff val="35000"/>
                  </a:schemeClr>
                </a:solidFill>
                <a:latin typeface="+mj-lt"/>
              </a:rPr>
              <a:t>Οποιεσδήποτε πολιτικές συζητήσεις</a:t>
            </a:r>
          </a:p>
          <a:p>
            <a:pPr marL="274320" indent="-274320" fontAlgn="auto">
              <a:spcAft>
                <a:spcPts val="0"/>
              </a:spcAft>
              <a:buFont typeface="Arial" pitchFamily="34" charset="0"/>
              <a:buChar char="•"/>
              <a:defRPr/>
            </a:pPr>
            <a:r>
              <a:rPr lang="el-GR" sz="3600" dirty="0">
                <a:solidFill>
                  <a:schemeClr val="tx1">
                    <a:lumMod val="65000"/>
                    <a:lumOff val="35000"/>
                  </a:schemeClr>
                </a:solidFill>
                <a:latin typeface="+mj-lt"/>
              </a:rPr>
              <a:t>Η </a:t>
            </a:r>
            <a:r>
              <a:rPr lang="el-GR" sz="3600" b="1" dirty="0">
                <a:solidFill>
                  <a:schemeClr val="tx1">
                    <a:lumMod val="65000"/>
                    <a:lumOff val="35000"/>
                  </a:schemeClr>
                </a:solidFill>
                <a:latin typeface="+mj-lt"/>
              </a:rPr>
              <a:t>μετακίνηση </a:t>
            </a:r>
            <a:r>
              <a:rPr lang="el-GR" sz="3600" dirty="0">
                <a:solidFill>
                  <a:schemeClr val="tx1">
                    <a:lumMod val="65000"/>
                    <a:lumOff val="35000"/>
                  </a:schemeClr>
                </a:solidFill>
                <a:latin typeface="+mj-lt"/>
              </a:rPr>
              <a:t>της κάλπης κατά τη διάρκεια της ψηφοφορίας για κανένα απολύτως λόγο (συμπεριλαμβανομένης και της διευκόλυνσης ανάπηρων/ ηλικιωμένων εκλογέων)</a:t>
            </a:r>
            <a:endParaRPr lang="en-GB" sz="3600" dirty="0">
              <a:solidFill>
                <a:schemeClr val="tx1">
                  <a:lumMod val="65000"/>
                  <a:lumOff val="35000"/>
                </a:schemeClr>
              </a:solidFill>
              <a:latin typeface="+mj-lt"/>
            </a:endParaRP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163844" name="Picture 4" descr="C:\Users\user\AppData\Local\Microsoft\Windows\Temporary Internet Files\Content.IE5\JV9O3A98\MC900195420[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80243" y="4240864"/>
            <a:ext cx="1711757" cy="1818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rohibited.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2" y="22968"/>
            <a:ext cx="952937" cy="928914"/>
          </a:xfrm>
          <a:prstGeom prst="rect">
            <a:avLst/>
          </a:prstGeom>
          <a:ln>
            <a:noFill/>
          </a:ln>
          <a:effectLst>
            <a:outerShdw blurRad="292100" dist="139700" dir="2700000" algn="tl" rotWithShape="0">
              <a:srgbClr val="333333">
                <a:alpha val="65000"/>
              </a:srgbClr>
            </a:outerShdw>
            <a:softEdge rad="31750"/>
          </a:effectLst>
        </p:spPr>
      </p:pic>
      <p:sp>
        <p:nvSpPr>
          <p:cNvPr id="13"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ΑΠΑΓΟΡΕΥΣΕΙΣ </a:t>
            </a:r>
            <a:r>
              <a:rPr lang="el-GR" sz="4200" b="1" dirty="0">
                <a:solidFill>
                  <a:schemeClr val="tx1">
                    <a:lumMod val="65000"/>
                    <a:lumOff val="35000"/>
                  </a:schemeClr>
                </a:solidFill>
              </a:rPr>
              <a:t>(</a:t>
            </a:r>
            <a:r>
              <a:rPr lang="el-GR" sz="4200" b="1" dirty="0" err="1">
                <a:solidFill>
                  <a:schemeClr val="tx1">
                    <a:lumMod val="65000"/>
                    <a:lumOff val="35000"/>
                  </a:schemeClr>
                </a:solidFill>
              </a:rPr>
              <a:t>συνεχεια</a:t>
            </a:r>
            <a:r>
              <a:rPr lang="el-GR" sz="4200" b="1" dirty="0">
                <a:solidFill>
                  <a:schemeClr val="tx1">
                    <a:lumMod val="65000"/>
                    <a:lumOff val="35000"/>
                  </a:schemeClr>
                </a:solidFill>
              </a:rPr>
              <a:t>)</a:t>
            </a:r>
            <a:endParaRPr lang="en-US"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62</a:t>
            </a:fld>
            <a:endParaRPr lang="en-US"/>
          </a:p>
        </p:txBody>
      </p:sp>
    </p:spTree>
    <p:extLst>
      <p:ext uri="{BB962C8B-B14F-4D97-AF65-F5344CB8AC3E}">
        <p14:creationId xmlns:p14="http://schemas.microsoft.com/office/powerpoint/2010/main" val="25592526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82137" y="1754199"/>
            <a:ext cx="10024605" cy="3746716"/>
          </a:xfrm>
        </p:spPr>
        <p:txBody>
          <a:bodyPr rtlCol="0">
            <a:normAutofit fontScale="92500" lnSpcReduction="20000"/>
          </a:bodyPr>
          <a:lstStyle/>
          <a:p>
            <a:pPr marL="274320" indent="-274320" fontAlgn="auto">
              <a:spcAft>
                <a:spcPts val="0"/>
              </a:spcAft>
              <a:buClr>
                <a:schemeClr val="accent3"/>
              </a:buClr>
              <a:buFont typeface="Wingdings" pitchFamily="2" charset="2"/>
              <a:buNone/>
              <a:defRPr/>
            </a:pPr>
            <a:r>
              <a:rPr lang="el-GR" dirty="0">
                <a:solidFill>
                  <a:schemeClr val="tx1">
                    <a:lumMod val="65000"/>
                    <a:lumOff val="35000"/>
                  </a:schemeClr>
                </a:solidFill>
                <a:latin typeface="+mj-lt"/>
              </a:rPr>
              <a:t>	</a:t>
            </a:r>
            <a:r>
              <a:rPr lang="el-GR" sz="3600" dirty="0">
                <a:solidFill>
                  <a:schemeClr val="tx1">
                    <a:lumMod val="65000"/>
                    <a:lumOff val="35000"/>
                  </a:schemeClr>
                </a:solidFill>
                <a:latin typeface="+mj-lt"/>
              </a:rPr>
              <a:t>Ο Προεδρεύων θα πρέπει να διαβιβάσει με μήνυμα </a:t>
            </a:r>
            <a:r>
              <a:rPr lang="en-US" sz="3600" b="1" dirty="0" err="1">
                <a:solidFill>
                  <a:schemeClr val="accent1"/>
                </a:solidFill>
                <a:latin typeface="+mj-lt"/>
              </a:rPr>
              <a:t>sms</a:t>
            </a:r>
            <a:r>
              <a:rPr lang="el-GR" sz="3600" dirty="0">
                <a:solidFill>
                  <a:schemeClr val="tx1">
                    <a:lumMod val="65000"/>
                    <a:lumOff val="35000"/>
                  </a:schemeClr>
                </a:solidFill>
                <a:latin typeface="+mj-lt"/>
              </a:rPr>
              <a:t> μέσω του κινητού του τηλεφώνου προς τον Έφορο: </a:t>
            </a:r>
          </a:p>
          <a:p>
            <a:pPr marL="274320" indent="-274320" algn="ctr" fontAlgn="auto">
              <a:spcAft>
                <a:spcPts val="0"/>
              </a:spcAft>
              <a:buClr>
                <a:schemeClr val="accent3"/>
              </a:buClr>
              <a:buFont typeface="Wingdings" pitchFamily="2" charset="2"/>
              <a:buNone/>
              <a:defRPr/>
            </a:pPr>
            <a:r>
              <a:rPr lang="el-GR" sz="3600" dirty="0">
                <a:solidFill>
                  <a:schemeClr val="tx1">
                    <a:lumMod val="65000"/>
                    <a:lumOff val="35000"/>
                  </a:schemeClr>
                </a:solidFill>
                <a:latin typeface="+mj-lt"/>
              </a:rPr>
              <a:t>  (τηλέφωνο </a:t>
            </a:r>
            <a:r>
              <a:rPr lang="el-GR" sz="3900" b="1" dirty="0">
                <a:solidFill>
                  <a:schemeClr val="accent1"/>
                </a:solidFill>
                <a:latin typeface="+mj-lt"/>
              </a:rPr>
              <a:t>96 700065</a:t>
            </a:r>
            <a:r>
              <a:rPr lang="el-GR" sz="3600" dirty="0">
                <a:solidFill>
                  <a:schemeClr val="tx1">
                    <a:lumMod val="65000"/>
                    <a:lumOff val="35000"/>
                  </a:schemeClr>
                </a:solidFill>
                <a:latin typeface="+mj-lt"/>
              </a:rPr>
              <a:t>)</a:t>
            </a:r>
          </a:p>
          <a:p>
            <a:pPr marL="274320" indent="-274320" algn="ctr" fontAlgn="auto">
              <a:spcAft>
                <a:spcPts val="0"/>
              </a:spcAft>
              <a:buClr>
                <a:schemeClr val="accent3"/>
              </a:buClr>
              <a:buFont typeface="Wingdings" pitchFamily="2" charset="2"/>
              <a:buNone/>
              <a:defRPr/>
            </a:pPr>
            <a:endParaRPr lang="en-GB" sz="1500"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r>
              <a:rPr lang="en-GB" sz="3600" b="1" dirty="0">
                <a:solidFill>
                  <a:schemeClr val="tx1">
                    <a:lumMod val="65000"/>
                    <a:lumOff val="35000"/>
                  </a:schemeClr>
                </a:solidFill>
                <a:effectLst>
                  <a:outerShdw blurRad="38100" dist="38100" dir="2700000" algn="tl">
                    <a:srgbClr val="000000">
                      <a:alpha val="43137"/>
                    </a:srgbClr>
                  </a:outerShdw>
                </a:effectLst>
                <a:latin typeface="+mj-lt"/>
              </a:rPr>
              <a:t>	MONO</a:t>
            </a:r>
            <a:r>
              <a:rPr lang="en-GB" sz="3600" dirty="0">
                <a:solidFill>
                  <a:schemeClr val="tx1">
                    <a:lumMod val="65000"/>
                    <a:lumOff val="35000"/>
                  </a:schemeClr>
                </a:solidFill>
                <a:latin typeface="+mj-lt"/>
              </a:rPr>
              <a:t> </a:t>
            </a:r>
            <a:r>
              <a:rPr lang="el-GR" sz="3600" dirty="0">
                <a:solidFill>
                  <a:schemeClr val="tx1">
                    <a:lumMod val="65000"/>
                    <a:lumOff val="35000"/>
                  </a:schemeClr>
                </a:solidFill>
                <a:latin typeface="+mj-lt"/>
              </a:rPr>
              <a:t>τον </a:t>
            </a:r>
            <a:r>
              <a:rPr lang="el-GR" sz="3600" b="1" dirty="0">
                <a:solidFill>
                  <a:schemeClr val="tx1">
                    <a:lumMod val="65000"/>
                    <a:lumOff val="35000"/>
                  </a:schemeClr>
                </a:solidFill>
                <a:latin typeface="+mj-lt"/>
              </a:rPr>
              <a:t>αριθμό </a:t>
            </a:r>
            <a:r>
              <a:rPr lang="el-GR" sz="3600" b="1" dirty="0" err="1">
                <a:solidFill>
                  <a:schemeClr val="tx1">
                    <a:lumMod val="65000"/>
                    <a:lumOff val="35000"/>
                  </a:schemeClr>
                </a:solidFill>
                <a:latin typeface="+mj-lt"/>
              </a:rPr>
              <a:t>ψηφισάντων</a:t>
            </a:r>
            <a:r>
              <a:rPr lang="el-GR" sz="3600" dirty="0">
                <a:solidFill>
                  <a:schemeClr val="tx1">
                    <a:lumMod val="65000"/>
                    <a:lumOff val="35000"/>
                  </a:schemeClr>
                </a:solidFill>
                <a:latin typeface="+mj-lt"/>
              </a:rPr>
              <a:t> τις ακόλουθες ώρες</a:t>
            </a:r>
            <a:r>
              <a:rPr lang="el-GR" sz="2800" dirty="0">
                <a:solidFill>
                  <a:schemeClr val="tx1">
                    <a:lumMod val="65000"/>
                    <a:lumOff val="35000"/>
                  </a:schemeClr>
                </a:solidFill>
                <a:latin typeface="+mj-lt"/>
              </a:rPr>
              <a:t>:	</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a:srcRect l="34755" t="4645" r="35395" b="6865"/>
          <a:stretch/>
        </p:blipFill>
        <p:spPr>
          <a:xfrm>
            <a:off x="10614832" y="1882275"/>
            <a:ext cx="1228988" cy="2200522"/>
          </a:xfrm>
          <a:prstGeom prst="rect">
            <a:avLst/>
          </a:prstGeom>
        </p:spPr>
      </p:pic>
      <p:sp>
        <p:nvSpPr>
          <p:cNvPr id="11"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ΕΝΗΜΕΡΩΣΗ ΒΟΗΘΟΥ ΕΦΟΡΟΥ</a:t>
            </a:r>
            <a:endParaRPr lang="en-US" b="1" dirty="0"/>
          </a:p>
        </p:txBody>
      </p:sp>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63</a:t>
            </a:fld>
            <a:endParaRPr lang="en-US"/>
          </a:p>
        </p:txBody>
      </p:sp>
      <p:grpSp>
        <p:nvGrpSpPr>
          <p:cNvPr id="17" name="Group 16"/>
          <p:cNvGrpSpPr/>
          <p:nvPr/>
        </p:nvGrpSpPr>
        <p:grpSpPr>
          <a:xfrm>
            <a:off x="480060" y="4424820"/>
            <a:ext cx="10883177" cy="2392981"/>
            <a:chOff x="382140" y="3837482"/>
            <a:chExt cx="10883177" cy="2435284"/>
          </a:xfrm>
        </p:grpSpPr>
        <p:graphicFrame>
          <p:nvGraphicFramePr>
            <p:cNvPr id="3" name="Diagram 2"/>
            <p:cNvGraphicFramePr/>
            <p:nvPr>
              <p:extLst>
                <p:ext uri="{D42A27DB-BD31-4B8C-83A1-F6EECF244321}">
                  <p14:modId xmlns:p14="http://schemas.microsoft.com/office/powerpoint/2010/main" val="1271182017"/>
                </p:ext>
              </p:extLst>
            </p:nvPr>
          </p:nvGraphicFramePr>
          <p:xfrm>
            <a:off x="382140" y="3837482"/>
            <a:ext cx="6618267" cy="24352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8" name="Group 17"/>
            <p:cNvGrpSpPr/>
            <p:nvPr/>
          </p:nvGrpSpPr>
          <p:grpSpPr>
            <a:xfrm>
              <a:off x="6773640" y="4582668"/>
              <a:ext cx="2362281" cy="944912"/>
              <a:chOff x="4254046" y="745185"/>
              <a:chExt cx="2362281" cy="944912"/>
            </a:xfrm>
          </p:grpSpPr>
          <p:sp>
            <p:nvSpPr>
              <p:cNvPr id="19" name="Chevron 18"/>
              <p:cNvSpPr/>
              <p:nvPr/>
            </p:nvSpPr>
            <p:spPr>
              <a:xfrm>
                <a:off x="4254046" y="745185"/>
                <a:ext cx="2362281" cy="9449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txBox="1"/>
              <p:nvPr/>
            </p:nvSpPr>
            <p:spPr>
              <a:xfrm>
                <a:off x="4726502" y="745185"/>
                <a:ext cx="1417369" cy="944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021" tIns="56007" rIns="56007" bIns="56007" numCol="1" spcCol="1270" anchor="ctr" anchorCtr="0">
                <a:noAutofit/>
              </a:bodyPr>
              <a:lstStyle/>
              <a:p>
                <a:pPr lvl="0" algn="ctr" defTabSz="1866900">
                  <a:lnSpc>
                    <a:spcPct val="90000"/>
                  </a:lnSpc>
                  <a:spcBef>
                    <a:spcPct val="0"/>
                  </a:spcBef>
                  <a:spcAft>
                    <a:spcPct val="35000"/>
                  </a:spcAft>
                </a:pPr>
                <a:r>
                  <a:rPr lang="el-GR" sz="4200" kern="1200" dirty="0"/>
                  <a:t>16:45</a:t>
                </a:r>
                <a:endParaRPr lang="en-US" sz="4200" kern="1200" dirty="0"/>
              </a:p>
            </p:txBody>
          </p:sp>
        </p:grpSp>
        <p:grpSp>
          <p:nvGrpSpPr>
            <p:cNvPr id="22" name="Group 21"/>
            <p:cNvGrpSpPr/>
            <p:nvPr/>
          </p:nvGrpSpPr>
          <p:grpSpPr>
            <a:xfrm>
              <a:off x="8903036" y="4600182"/>
              <a:ext cx="2362281" cy="944912"/>
              <a:chOff x="4254046" y="745185"/>
              <a:chExt cx="2362281" cy="944912"/>
            </a:xfrm>
          </p:grpSpPr>
          <p:sp>
            <p:nvSpPr>
              <p:cNvPr id="23" name="Chevron 22"/>
              <p:cNvSpPr/>
              <p:nvPr/>
            </p:nvSpPr>
            <p:spPr>
              <a:xfrm>
                <a:off x="4254046" y="745185"/>
                <a:ext cx="2362281" cy="9449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4"/>
              <p:cNvSpPr txBox="1"/>
              <p:nvPr/>
            </p:nvSpPr>
            <p:spPr>
              <a:xfrm>
                <a:off x="4726502" y="745185"/>
                <a:ext cx="1417369" cy="944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021" tIns="56007" rIns="56007" bIns="56007" numCol="1" spcCol="1270" anchor="ctr" anchorCtr="0">
                <a:noAutofit/>
              </a:bodyPr>
              <a:lstStyle/>
              <a:p>
                <a:pPr lvl="0" algn="ctr" defTabSz="1866900">
                  <a:lnSpc>
                    <a:spcPct val="90000"/>
                  </a:lnSpc>
                  <a:spcBef>
                    <a:spcPct val="0"/>
                  </a:spcBef>
                  <a:spcAft>
                    <a:spcPct val="35000"/>
                  </a:spcAft>
                </a:pPr>
                <a:r>
                  <a:rPr lang="el-GR" sz="4200" kern="1200" dirty="0"/>
                  <a:t>18:00</a:t>
                </a:r>
                <a:endParaRPr lang="en-US" sz="4200" kern="1200" dirty="0"/>
              </a:p>
            </p:txBody>
          </p:sp>
        </p:grpSp>
      </p:grpSp>
    </p:spTree>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338140" y="1962156"/>
            <a:ext cx="10956925" cy="4486275"/>
          </a:xfrm>
        </p:spPr>
        <p:txBody>
          <a:bodyPr rtlCol="0">
            <a:normAutofit fontScale="92500"/>
          </a:bodyPr>
          <a:lstStyle/>
          <a:p>
            <a:pPr marL="274320" indent="-274320" fontAlgn="auto">
              <a:spcAft>
                <a:spcPts val="0"/>
              </a:spcAft>
              <a:buClr>
                <a:schemeClr val="accent3"/>
              </a:buClr>
              <a:buFont typeface="Arial" pitchFamily="34" charset="0"/>
              <a:buChar char="•"/>
              <a:defRPr/>
            </a:pPr>
            <a:endParaRPr lang="el-GR" dirty="0">
              <a:solidFill>
                <a:schemeClr val="tx1">
                  <a:lumMod val="65000"/>
                  <a:lumOff val="35000"/>
                </a:schemeClr>
              </a:solidFill>
              <a:latin typeface="+mj-lt"/>
            </a:endParaRP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Ο Προεδρεύων παραμένει στο Κέντρο με έναν τουλάχιστον βοηθό υπάλληλο και τον Αστυνομικό</a:t>
            </a: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Οι Αντιπρόσωποι των Υποψηφίων μπορούν να παραμείνουν, αν το επιθυμούν</a:t>
            </a: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Τοποθετείται το πράσινο αυτοκόλλητο για προστασία της κάλπης</a:t>
            </a: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Απαγορεύεται η κατανάλωση οινοπνευματωδών ποτών  </a:t>
            </a:r>
            <a:endParaRPr lang="en-US" sz="3200" dirty="0">
              <a:solidFill>
                <a:schemeClr val="tx1">
                  <a:lumMod val="65000"/>
                  <a:lumOff val="35000"/>
                </a:schemeClr>
              </a:solidFill>
              <a:latin typeface="+mj-lt"/>
            </a:endParaRPr>
          </a:p>
        </p:txBody>
      </p:sp>
      <p:sp>
        <p:nvSpPr>
          <p:cNvPr id="6" name="Rectangle 5"/>
          <p:cNvSpPr/>
          <p:nvPr/>
        </p:nvSpPr>
        <p:spPr>
          <a:xfrm>
            <a:off x="1291079" y="1777964"/>
            <a:ext cx="9859142" cy="830997"/>
          </a:xfrm>
          <a:prstGeom prst="rect">
            <a:avLst/>
          </a:prstGeom>
          <a:noFill/>
        </p:spPr>
        <p:txBody>
          <a:bodyPr wrap="square">
            <a:spAutoFit/>
          </a:bodyPr>
          <a:lstStyle/>
          <a:p>
            <a:pPr algn="ctr" fontAlgn="auto">
              <a:spcBef>
                <a:spcPts val="0"/>
              </a:spcBef>
              <a:spcAft>
                <a:spcPts val="0"/>
              </a:spcAft>
              <a:defRPr/>
            </a:pPr>
            <a:r>
              <a:rPr lang="el-GR" sz="4800" b="1" dirty="0">
                <a:ln w="1905"/>
                <a:solidFill>
                  <a:schemeClr val="accent1"/>
                </a:solidFill>
                <a:effectLst>
                  <a:innerShdw blurRad="69850" dist="43180" dir="5400000">
                    <a:srgbClr val="000000">
                      <a:alpha val="65000"/>
                    </a:srgbClr>
                  </a:innerShdw>
                </a:effectLst>
                <a:latin typeface="+mj-lt"/>
                <a:cs typeface="+mn-cs"/>
              </a:rPr>
              <a:t>12:00 – 13:00</a:t>
            </a:r>
            <a:endParaRPr lang="en-US" sz="4800" b="1" dirty="0">
              <a:ln w="1905"/>
              <a:solidFill>
                <a:schemeClr val="accent1"/>
              </a:solidFill>
              <a:effectLst>
                <a:innerShdw blurRad="69850" dist="43180" dir="5400000">
                  <a:srgbClr val="000000">
                    <a:alpha val="65000"/>
                  </a:srgbClr>
                </a:innerShdw>
              </a:effectLst>
              <a:latin typeface="+mj-lt"/>
              <a:cs typeface="+mn-cs"/>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pic>
        <p:nvPicPr>
          <p:cNvPr id="79882" name="Picture 2" descr="http://www.designofsignage.com/application/symbol/building/image/600x600/no-alcoho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81962" y="4033665"/>
            <a:ext cx="110648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11360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ΜΕΣΗΜΒΡΙΝΟ ΔΙΑΛΕΙΜΜΑ</a:t>
            </a:r>
            <a:endParaRPr lang="en-US"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64</a:t>
            </a:fld>
            <a:endParaRPr lang="en-US"/>
          </a:p>
        </p:txBody>
      </p:sp>
    </p:spTree>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33351" y="2415826"/>
            <a:ext cx="11772900" cy="4248150"/>
          </a:xfrm>
        </p:spPr>
        <p:txBody>
          <a:bodyPr rtlCol="0">
            <a:normAutofit/>
          </a:bodyPr>
          <a:lstStyle/>
          <a:p>
            <a:pPr fontAlgn="auto">
              <a:spcAft>
                <a:spcPts val="0"/>
              </a:spcAft>
              <a:tabLst>
                <a:tab pos="266700" algn="l"/>
              </a:tabLst>
              <a:defRPr/>
            </a:pPr>
            <a:r>
              <a:rPr lang="el-GR" dirty="0">
                <a:solidFill>
                  <a:schemeClr val="tx1">
                    <a:lumMod val="65000"/>
                    <a:lumOff val="35000"/>
                  </a:schemeClr>
                </a:solidFill>
                <a:latin typeface="+mj-lt"/>
              </a:rPr>
              <a:t>	</a:t>
            </a:r>
            <a:r>
              <a:rPr lang="el-GR" sz="2600" dirty="0">
                <a:solidFill>
                  <a:schemeClr val="tx1">
                    <a:lumMod val="65000"/>
                    <a:lumOff val="35000"/>
                  </a:schemeClr>
                </a:solidFill>
                <a:latin typeface="+mj-lt"/>
              </a:rPr>
              <a:t>Ο Προεδρεύων ενημερώνει τον αρμόδιο Βοηθό Έφορο εάν θα απαιτηθεί Παράταση Ψηφοφορίας</a:t>
            </a:r>
          </a:p>
          <a:p>
            <a:pPr fontAlgn="auto">
              <a:spcAft>
                <a:spcPts val="0"/>
              </a:spcAft>
              <a:tabLst>
                <a:tab pos="266700" algn="l"/>
              </a:tabLst>
              <a:defRPr/>
            </a:pPr>
            <a:r>
              <a:rPr lang="el-GR" sz="2600" dirty="0">
                <a:solidFill>
                  <a:schemeClr val="tx1">
                    <a:lumMod val="65000"/>
                    <a:lumOff val="35000"/>
                  </a:schemeClr>
                </a:solidFill>
                <a:latin typeface="+mj-lt"/>
              </a:rPr>
              <a:t>	Σε περίπτωση που μικρός αριθμός ψηφοφόρων βρίσκεται εκτός του εκλογικού κέντρου, εισέρχονται εντός του κέντρου (τηρούμενων των απαιτούμενων αποστάσεων λόγω </a:t>
            </a:r>
            <a:r>
              <a:rPr lang="el-GR" sz="2600" dirty="0" err="1">
                <a:solidFill>
                  <a:schemeClr val="tx1">
                    <a:lumMod val="65000"/>
                    <a:lumOff val="35000"/>
                  </a:schemeClr>
                </a:solidFill>
                <a:latin typeface="+mj-lt"/>
              </a:rPr>
              <a:t>Κορωνοϊού</a:t>
            </a:r>
            <a:r>
              <a:rPr lang="el-GR" sz="2600" dirty="0">
                <a:solidFill>
                  <a:schemeClr val="tx1">
                    <a:lumMod val="65000"/>
                    <a:lumOff val="35000"/>
                  </a:schemeClr>
                </a:solidFill>
                <a:latin typeface="+mj-lt"/>
              </a:rPr>
              <a:t>), κλείνεται η πόρτα, τους επιτρέπεται να ασκήσουν το εκλογικό τους δικαίωμα και αποχωρούν</a:t>
            </a:r>
          </a:p>
          <a:p>
            <a:pPr marL="274320" indent="-274320" algn="ctr" fontAlgn="auto">
              <a:spcAft>
                <a:spcPts val="0"/>
              </a:spcAft>
              <a:buClr>
                <a:schemeClr val="accent3"/>
              </a:buClr>
              <a:buFont typeface="Wingdings" pitchFamily="2" charset="2"/>
              <a:buNone/>
              <a:defRPr/>
            </a:pPr>
            <a:r>
              <a:rPr lang="el-GR" sz="2600" b="1" u="sng" dirty="0">
                <a:solidFill>
                  <a:schemeClr val="accent1"/>
                </a:solidFill>
                <a:latin typeface="+mj-lt"/>
              </a:rPr>
              <a:t>ΠΑΡΑΤΑΣΗ ΔΙΔΕΤΑΙ ΜΟΝΟ ΕΑΝ ΙΣΧΥΟΥΝ ΟΙ ΠΡΟΥΠΟΘΕΣΕΙΣ ΠΟΥ ΟΡΙΖΕΙ Ο ΝΟΜΟΣ</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432867" y="1778767"/>
            <a:ext cx="9501221" cy="830997"/>
          </a:xfrm>
          <a:prstGeom prst="rect">
            <a:avLst/>
          </a:prstGeom>
          <a:noFill/>
        </p:spPr>
        <p:txBody>
          <a:bodyPr>
            <a:spAutoFit/>
          </a:bodyPr>
          <a:lstStyle/>
          <a:p>
            <a:pPr algn="ctr" fontAlgn="auto">
              <a:spcBef>
                <a:spcPts val="0"/>
              </a:spcBef>
              <a:spcAft>
                <a:spcPts val="0"/>
              </a:spcAft>
              <a:defRPr/>
            </a:pPr>
            <a:r>
              <a:rPr lang="el-GR" sz="4800" b="1" dirty="0">
                <a:ln w="1905"/>
                <a:solidFill>
                  <a:schemeClr val="accent1"/>
                </a:solidFill>
                <a:effectLst>
                  <a:innerShdw blurRad="69850" dist="43180" dir="5400000">
                    <a:srgbClr val="000000">
                      <a:alpha val="65000"/>
                    </a:srgbClr>
                  </a:innerShdw>
                </a:effectLst>
                <a:latin typeface="+mj-lt"/>
                <a:cs typeface="+mn-cs"/>
              </a:rPr>
              <a:t>17:55</a:t>
            </a:r>
            <a:endParaRPr lang="en-US" sz="4800" b="1" dirty="0">
              <a:ln w="1905"/>
              <a:solidFill>
                <a:schemeClr val="accent1"/>
              </a:solidFill>
              <a:effectLst>
                <a:innerShdw blurRad="69850" dist="43180" dir="5400000">
                  <a:srgbClr val="000000">
                    <a:alpha val="65000"/>
                  </a:srgbClr>
                </a:innerShdw>
              </a:effectLst>
              <a:latin typeface="+mj-lt"/>
              <a:cs typeface="+mn-cs"/>
            </a:endParaRPr>
          </a:p>
        </p:txBody>
      </p:sp>
      <p:sp>
        <p:nvSpPr>
          <p:cNvPr id="12" name="Title 1"/>
          <p:cNvSpPr txBox="1">
            <a:spLocks/>
          </p:cNvSpPr>
          <p:nvPr/>
        </p:nvSpPr>
        <p:spPr>
          <a:xfrm>
            <a:off x="126918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ΠΑΡΑΤΑΣΗ</a:t>
            </a:r>
            <a:endParaRPr lang="en-US"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65</a:t>
            </a:fld>
            <a:endParaRPr lang="en-US"/>
          </a:p>
        </p:txBody>
      </p:sp>
    </p:spTree>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016000" y="1585119"/>
            <a:ext cx="10007600" cy="4624612"/>
          </a:xfrm>
        </p:spPr>
        <p:txBody>
          <a:bodyPr rtlCol="0">
            <a:normAutofit lnSpcReduction="10000"/>
          </a:bodyPr>
          <a:lstStyle/>
          <a:p>
            <a:pPr marL="274320" indent="-274320" fontAlgn="auto">
              <a:spcAft>
                <a:spcPts val="0"/>
              </a:spcAft>
              <a:buClr>
                <a:schemeClr val="accent3"/>
              </a:buClr>
              <a:buFont typeface="Arial" charset="0"/>
              <a:buChar char="•"/>
              <a:defRPr/>
            </a:pPr>
            <a:endParaRPr lang="el-GR" dirty="0">
              <a:solidFill>
                <a:schemeClr val="tx1">
                  <a:lumMod val="65000"/>
                  <a:lumOff val="35000"/>
                </a:schemeClr>
              </a:solidFill>
              <a:latin typeface="+mj-lt"/>
            </a:endParaRPr>
          </a:p>
          <a:p>
            <a:pPr marL="274320" indent="-274320" fontAlgn="auto">
              <a:spcAft>
                <a:spcPts val="0"/>
              </a:spcAft>
              <a:buClr>
                <a:schemeClr val="accent3"/>
              </a:buClr>
              <a:buFont typeface="Wingdings" pitchFamily="2" charset="2"/>
              <a:buNone/>
              <a:defRPr/>
            </a:pPr>
            <a:endParaRPr lang="el-GR" sz="1000" dirty="0">
              <a:solidFill>
                <a:schemeClr val="tx1">
                  <a:lumMod val="65000"/>
                  <a:lumOff val="35000"/>
                </a:schemeClr>
              </a:solidFill>
              <a:latin typeface="+mj-lt"/>
            </a:endParaRPr>
          </a:p>
          <a:p>
            <a:pPr marL="274320" indent="-274320" algn="ctr" fontAlgn="auto">
              <a:spcAft>
                <a:spcPts val="0"/>
              </a:spcAft>
              <a:buClr>
                <a:schemeClr val="accent3"/>
              </a:buClr>
              <a:buFont typeface="Wingdings" pitchFamily="2" charset="2"/>
              <a:buNone/>
              <a:defRPr/>
            </a:pPr>
            <a:r>
              <a:rPr lang="el-GR" dirty="0">
                <a:solidFill>
                  <a:schemeClr val="tx1">
                    <a:lumMod val="65000"/>
                    <a:lumOff val="35000"/>
                  </a:schemeClr>
                </a:solidFill>
                <a:latin typeface="+mj-lt"/>
              </a:rPr>
              <a:t>	</a:t>
            </a:r>
            <a:r>
              <a:rPr lang="el-GR" sz="3200" b="1" dirty="0">
                <a:solidFill>
                  <a:schemeClr val="tx1">
                    <a:lumMod val="65000"/>
                    <a:lumOff val="35000"/>
                  </a:schemeClr>
                </a:solidFill>
                <a:latin typeface="+mj-lt"/>
              </a:rPr>
              <a:t>ΤΕΡΜΑΤΙΣΜΟΣ ΨΗΦΟΦΟΡΙΑΣ</a:t>
            </a:r>
          </a:p>
          <a:p>
            <a:pPr marL="274320" indent="-274320" algn="just" fontAlgn="auto">
              <a:spcAft>
                <a:spcPts val="0"/>
              </a:spcAft>
              <a:buClr>
                <a:schemeClr val="accent3"/>
              </a:buClr>
              <a:buFont typeface="Wingdings" pitchFamily="2" charset="2"/>
              <a:buNone/>
              <a:defRPr/>
            </a:pPr>
            <a:r>
              <a:rPr lang="el-GR" dirty="0">
                <a:solidFill>
                  <a:schemeClr val="tx1">
                    <a:lumMod val="65000"/>
                    <a:lumOff val="35000"/>
                  </a:schemeClr>
                </a:solidFill>
                <a:latin typeface="+mj-lt"/>
              </a:rPr>
              <a:t>	</a:t>
            </a:r>
            <a:r>
              <a:rPr lang="el-GR" sz="2800" dirty="0">
                <a:solidFill>
                  <a:schemeClr val="tx1">
                    <a:lumMod val="65000"/>
                    <a:lumOff val="35000"/>
                  </a:schemeClr>
                </a:solidFill>
                <a:latin typeface="+mj-lt"/>
              </a:rPr>
              <a:t>Η κάλπη δεν μπορεί να κλείσει πριν την προκαθορισθείσα ώρα λήξης της ψηφοφορίας, ακόμα και αν αποδεδειγμένα έχουν ψηφίσει όλοι οι εγγεγραμμένοι εκλογείς </a:t>
            </a:r>
            <a:endParaRPr lang="el-GR" sz="2200" dirty="0">
              <a:solidFill>
                <a:schemeClr val="tx1">
                  <a:lumMod val="65000"/>
                  <a:lumOff val="35000"/>
                </a:schemeClr>
              </a:solidFill>
              <a:latin typeface="+mj-lt"/>
            </a:endParaRPr>
          </a:p>
          <a:p>
            <a:pPr marL="274320" indent="-274320" algn="just" fontAlgn="auto">
              <a:spcAft>
                <a:spcPts val="0"/>
              </a:spcAft>
              <a:buClr>
                <a:schemeClr val="accent3"/>
              </a:buClr>
              <a:buFont typeface="Wingdings" pitchFamily="2" charset="2"/>
              <a:buNone/>
              <a:defRPr/>
            </a:pPr>
            <a:r>
              <a:rPr lang="en-GB" sz="2800" dirty="0">
                <a:solidFill>
                  <a:schemeClr val="tx1">
                    <a:lumMod val="65000"/>
                    <a:lumOff val="35000"/>
                  </a:schemeClr>
                </a:solidFill>
                <a:latin typeface="+mj-lt"/>
              </a:rPr>
              <a:t>	</a:t>
            </a:r>
            <a:r>
              <a:rPr lang="el-GR" sz="2800" dirty="0">
                <a:solidFill>
                  <a:schemeClr val="tx1">
                    <a:lumMod val="65000"/>
                    <a:lumOff val="35000"/>
                  </a:schemeClr>
                </a:solidFill>
                <a:latin typeface="+mj-lt"/>
              </a:rPr>
              <a:t>Μετά το κλείσιμο της κάλπης αυτή δεν μπορεί να ανοίξει για κανέναν άλλο λόγο, παρά μόνο για καταμέτρηση και διαλογή των ψήφων</a:t>
            </a:r>
            <a:endParaRPr lang="en-US" sz="2800" dirty="0">
              <a:solidFill>
                <a:schemeClr val="tx1">
                  <a:lumMod val="65000"/>
                  <a:lumOff val="35000"/>
                </a:schemeClr>
              </a:solidFill>
              <a:latin typeface="+mj-lt"/>
            </a:endParaRP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3904" y="315919"/>
            <a:ext cx="823913" cy="82232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1250954" y="1774043"/>
            <a:ext cx="9501221" cy="830997"/>
          </a:xfrm>
          <a:prstGeom prst="rect">
            <a:avLst/>
          </a:prstGeom>
          <a:noFill/>
        </p:spPr>
        <p:txBody>
          <a:bodyPr>
            <a:spAutoFit/>
          </a:bodyPr>
          <a:lstStyle/>
          <a:p>
            <a:pPr algn="ctr" fontAlgn="auto">
              <a:spcBef>
                <a:spcPts val="0"/>
              </a:spcBef>
              <a:spcAft>
                <a:spcPts val="0"/>
              </a:spcAft>
              <a:defRPr/>
            </a:pPr>
            <a:r>
              <a:rPr lang="el-GR" sz="4800" b="1" dirty="0">
                <a:ln w="1905"/>
                <a:solidFill>
                  <a:schemeClr val="accent1"/>
                </a:solidFill>
                <a:effectLst>
                  <a:innerShdw blurRad="69850" dist="43180" dir="5400000">
                    <a:srgbClr val="000000">
                      <a:alpha val="65000"/>
                    </a:srgbClr>
                  </a:innerShdw>
                </a:effectLst>
                <a:latin typeface="+mj-lt"/>
                <a:cs typeface="+mn-cs"/>
              </a:rPr>
              <a:t>18:00</a:t>
            </a:r>
            <a:endParaRPr lang="en-US" sz="4800" b="1" dirty="0">
              <a:ln w="1905"/>
              <a:solidFill>
                <a:schemeClr val="accent1"/>
              </a:solidFill>
              <a:effectLst>
                <a:innerShdw blurRad="69850" dist="43180" dir="5400000">
                  <a:srgbClr val="000000">
                    <a:alpha val="65000"/>
                  </a:srgbClr>
                </a:innerShdw>
              </a:effectLst>
              <a:latin typeface="+mj-lt"/>
              <a:cs typeface="+mn-cs"/>
            </a:endParaRPr>
          </a:p>
        </p:txBody>
      </p:sp>
      <p:pic>
        <p:nvPicPr>
          <p:cNvPr id="20" name="Picture 19" descr="C:\Documents and Settings\user\Local Settings\Temporary Internet Files\Content.IE5\7NR3QBD6\MCj043475000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216" y="3219450"/>
            <a:ext cx="871537" cy="871538"/>
          </a:xfrm>
          <a:prstGeom prst="rect">
            <a:avLst/>
          </a:prstGeom>
          <a:ln>
            <a:noFill/>
          </a:ln>
          <a:effectLst>
            <a:outerShdw blurRad="292100" dist="139700" dir="2700000" algn="tl" rotWithShape="0">
              <a:srgbClr val="333333">
                <a:alpha val="65000"/>
              </a:srgbClr>
            </a:outerShdw>
          </a:effectLst>
        </p:spPr>
      </p:pic>
      <p:pic>
        <p:nvPicPr>
          <p:cNvPr id="21" name="Picture 20" descr="C:\Documents and Settings\user\Local Settings\Temporary Internet Files\Content.IE5\7NR3QBD6\MCj0434750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455" y="4724400"/>
            <a:ext cx="952499" cy="952500"/>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1269189" y="855681"/>
            <a:ext cx="9501223" cy="8667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9600" b="1" dirty="0">
                <a:solidFill>
                  <a:schemeClr val="tx1">
                    <a:lumMod val="65000"/>
                    <a:lumOff val="35000"/>
                  </a:schemeClr>
                </a:solidFill>
              </a:rPr>
              <a:t>ΨΗΦΟΦΟΡΙΑ</a:t>
            </a:r>
          </a:p>
          <a:p>
            <a:pPr algn="ctr" fontAlgn="auto">
              <a:spcAft>
                <a:spcPts val="0"/>
              </a:spcAft>
              <a:defRPr/>
            </a:pPr>
            <a:r>
              <a:rPr lang="el-GR" b="1" dirty="0">
                <a:solidFill>
                  <a:schemeClr val="tx1">
                    <a:lumMod val="65000"/>
                    <a:lumOff val="35000"/>
                  </a:schemeClr>
                </a:solidFill>
              </a:rPr>
              <a:t>ΛΗΞΗ</a:t>
            </a:r>
            <a:endParaRPr lang="en-US" b="1" dirty="0"/>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66</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0"/>
                                        </p:tgtEl>
                                      </p:cBhvr>
                                    </p:animEffect>
                                    <p:animScale>
                                      <p:cBhvr>
                                        <p:cTn id="7" dur="500" autoRev="1" fill="hold"/>
                                        <p:tgtEl>
                                          <p:spTgt spid="20"/>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21"/>
                                        </p:tgtEl>
                                      </p:cBhvr>
                                    </p:animEffect>
                                    <p:animScale>
                                      <p:cBhvr>
                                        <p:cTn id="10" dur="500" autoRev="1" fill="hold"/>
                                        <p:tgtEl>
                                          <p:spTgt spid="2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269">
                                            <p:txEl>
                                              <p:pRg st="4" end="4"/>
                                            </p:txEl>
                                          </p:spTgt>
                                        </p:tgtEl>
                                        <p:attrNameLst>
                                          <p:attrName>style.visibility</p:attrName>
                                        </p:attrNameLst>
                                      </p:cBhvr>
                                      <p:to>
                                        <p:strVal val="visible"/>
                                      </p:to>
                                    </p:set>
                                    <p:animEffect transition="in" filter="fade">
                                      <p:cBhvr>
                                        <p:cTn id="15" dur="1000"/>
                                        <p:tgtEl>
                                          <p:spTgt spid="11269">
                                            <p:txEl>
                                              <p:pRg st="4" end="4"/>
                                            </p:txEl>
                                          </p:spTgt>
                                        </p:tgtEl>
                                      </p:cBhvr>
                                    </p:animEffect>
                                    <p:anim calcmode="lin" valueType="num">
                                      <p:cBhvr>
                                        <p:cTn id="16" dur="1000" fill="hold"/>
                                        <p:tgtEl>
                                          <p:spTgt spid="11269">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1126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479451" y="6315077"/>
            <a:ext cx="269072" cy="268130"/>
          </a:xfrm>
          <a:prstGeom prst="rect">
            <a:avLst/>
          </a:prstGeom>
          <a:ln>
            <a:noFill/>
          </a:ln>
          <a:effectLst>
            <a:outerShdw blurRad="292100" dist="139700" dir="2700000" algn="tl" rotWithShape="0">
              <a:srgbClr val="333333">
                <a:alpha val="65000"/>
              </a:srgbClr>
            </a:outerShdw>
          </a:effectLst>
        </p:spPr>
      </p:pic>
      <p:sp>
        <p:nvSpPr>
          <p:cNvPr id="8" name="Title 1"/>
          <p:cNvSpPr txBox="1">
            <a:spLocks noGrp="1"/>
          </p:cNvSpPr>
          <p:nvPr>
            <p:ph type="title"/>
          </p:nvPr>
        </p:nvSpPr>
        <p:spPr>
          <a:xfrm>
            <a:off x="1069975" y="598488"/>
            <a:ext cx="10058400" cy="1609725"/>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b="1" dirty="0">
                <a:solidFill>
                  <a:schemeClr val="tx1">
                    <a:lumMod val="65000"/>
                    <a:lumOff val="35000"/>
                  </a:schemeClr>
                </a:solidFill>
              </a:rPr>
              <a:t>ΚΑΤΑΜΕΤΡΗΣΗ / ΔΙΑΛΟΓΗ</a:t>
            </a:r>
          </a:p>
        </p:txBody>
      </p:sp>
      <p:pic>
        <p:nvPicPr>
          <p:cNvPr id="1026" name="Picture 2" descr="Στο εκλογοδικείο ξανά -σήμερα- το θέμα επανακαταμέτρησης ψήφων στο Δήμο  Λεμεσού - eΚύπρος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2331042"/>
            <a:ext cx="6667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67</a:t>
            </a:fld>
            <a:endParaRPr lang="en-US"/>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642941" y="1435899"/>
            <a:ext cx="10984952" cy="4828423"/>
          </a:xfrm>
        </p:spPr>
        <p:txBody>
          <a:bodyPr rtlCol="0">
            <a:normAutofit fontScale="85000" lnSpcReduction="20000"/>
          </a:bodyPr>
          <a:lstStyle/>
          <a:p>
            <a:pPr marL="274320" indent="-274320" fontAlgn="auto">
              <a:spcAft>
                <a:spcPts val="0"/>
              </a:spcAft>
              <a:buClr>
                <a:schemeClr val="accent3"/>
              </a:buClr>
              <a:buFont typeface="Wingdings" pitchFamily="2" charset="2"/>
              <a:buNone/>
              <a:defRPr/>
            </a:pPr>
            <a:r>
              <a:rPr lang="el-GR" dirty="0">
                <a:solidFill>
                  <a:schemeClr val="tx1">
                    <a:lumMod val="65000"/>
                    <a:lumOff val="35000"/>
                  </a:schemeClr>
                </a:solidFill>
                <a:latin typeface="+mj-lt"/>
              </a:rPr>
              <a:t>	</a:t>
            </a:r>
          </a:p>
          <a:p>
            <a:pPr>
              <a:defRPr/>
            </a:pPr>
            <a:r>
              <a:rPr lang="el-GR" sz="3200" dirty="0">
                <a:solidFill>
                  <a:schemeClr val="tx1">
                    <a:lumMod val="65000"/>
                    <a:lumOff val="35000"/>
                  </a:schemeClr>
                </a:solidFill>
                <a:latin typeface="+mj-lt"/>
              </a:rPr>
              <a:t>Αρχίζει αμέσως μετά το πέρας της ψηφοφορίας (εκτός εάν ο Έφορος δώσει διαφορετικές οδηγίες)</a:t>
            </a:r>
          </a:p>
          <a:p>
            <a:pPr>
              <a:defRPr/>
            </a:pPr>
            <a:r>
              <a:rPr lang="el-GR" sz="3200" dirty="0">
                <a:solidFill>
                  <a:schemeClr val="tx1">
                    <a:lumMod val="65000"/>
                    <a:lumOff val="35000"/>
                  </a:schemeClr>
                </a:solidFill>
                <a:latin typeface="+mj-lt"/>
              </a:rPr>
              <a:t>Οι εκπρόσωποι των κομμάτων/ ανεξάρτητων υποψηφίων μπορούν να παρίστανται στη διαδικασία, χωρίς να έχουν δικαίωμα χρήσης οποιουδήποτε μέσου καταγραφής</a:t>
            </a:r>
          </a:p>
          <a:p>
            <a:pPr>
              <a:defRPr/>
            </a:pPr>
            <a:r>
              <a:rPr lang="el-GR" sz="3200" i="1" dirty="0">
                <a:solidFill>
                  <a:schemeClr val="tx1">
                    <a:lumMod val="65000"/>
                    <a:lumOff val="35000"/>
                  </a:schemeClr>
                </a:solidFill>
                <a:latin typeface="+mj-lt"/>
              </a:rPr>
              <a:t>Με την έναρξη της διαδικασίας διαλογής, σε κανένα άλλο πρόσωπο (πέραν του Προεδρεύοντα, των Βοηθών του, των Υποψηφίων </a:t>
            </a:r>
            <a:r>
              <a:rPr lang="el-GR" sz="3200" b="1" i="1" u="sng" dirty="0">
                <a:solidFill>
                  <a:schemeClr val="tx1">
                    <a:lumMod val="65000"/>
                    <a:lumOff val="35000"/>
                  </a:schemeClr>
                </a:solidFill>
                <a:latin typeface="+mj-lt"/>
              </a:rPr>
              <a:t>αυτοπροσώπως</a:t>
            </a:r>
            <a:r>
              <a:rPr lang="el-GR" sz="3200" i="1" dirty="0">
                <a:solidFill>
                  <a:schemeClr val="tx1">
                    <a:lumMod val="65000"/>
                    <a:lumOff val="35000"/>
                  </a:schemeClr>
                </a:solidFill>
                <a:latin typeface="+mj-lt"/>
              </a:rPr>
              <a:t> και των Βοηθών Εφόρων), δεν επιτρέπεται η είσοδος στο εκλογικό κέντρο (ούτε σε Μ.Μ.Ε), μέχρι την ολοκλήρωση της διαδικασίας</a:t>
            </a:r>
          </a:p>
        </p:txBody>
      </p:sp>
      <p:pic>
        <p:nvPicPr>
          <p:cNvPr id="11" name="Picture 10" descr="C:\Documents and Settings\user\Local Settings\Temporary Internet Files\Content.IE5\7NR3QBD6\MCj04347500000[1].png"/>
          <p:cNvPicPr>
            <a:picLocks noChangeAspect="1" noChangeArrowheads="1"/>
          </p:cNvPicPr>
          <p:nvPr/>
        </p:nvPicPr>
        <p:blipFill>
          <a:blip r:embed="rId2"/>
          <a:srcRect/>
          <a:stretch>
            <a:fillRect/>
          </a:stretch>
        </p:blipFill>
        <p:spPr bwMode="auto">
          <a:xfrm>
            <a:off x="-68281" y="4438656"/>
            <a:ext cx="1025525" cy="1025525"/>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61665" y="184913"/>
            <a:ext cx="1795463" cy="985838"/>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68</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9">
                                            <p:txEl>
                                              <p:pRg st="2" end="2"/>
                                            </p:txEl>
                                          </p:spTgt>
                                        </p:tgtEl>
                                        <p:attrNameLst>
                                          <p:attrName>style.visibility</p:attrName>
                                        </p:attrNameLst>
                                      </p:cBhvr>
                                      <p:to>
                                        <p:strVal val="visible"/>
                                      </p:to>
                                    </p:set>
                                    <p:anim calcmode="lin" valueType="num">
                                      <p:cBhvr additive="base">
                                        <p:cTn id="12" dur="500" fill="hold"/>
                                        <p:tgtEl>
                                          <p:spTgt spid="1126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26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 calcmode="lin" valueType="num">
                                      <p:cBhvr additive="base">
                                        <p:cTn id="18" dur="500" fill="hold"/>
                                        <p:tgtEl>
                                          <p:spTgt spid="11269">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269">
                                            <p:txEl>
                                              <p:pRg st="3" end="3"/>
                                            </p:txEl>
                                          </p:spTgt>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09551" y="1662470"/>
            <a:ext cx="11404600" cy="4543425"/>
          </a:xfrm>
        </p:spPr>
        <p:txBody>
          <a:bodyPr rtlCol="0">
            <a:normAutofit fontScale="92500" lnSpcReduction="10000"/>
          </a:bodyPr>
          <a:lstStyle/>
          <a:p>
            <a:pPr marL="0" indent="0" fontAlgn="auto">
              <a:spcAft>
                <a:spcPts val="0"/>
              </a:spcAft>
              <a:buClrTx/>
              <a:buFont typeface="Wingdings" pitchFamily="2" charset="2"/>
              <a:buNone/>
              <a:defRPr/>
            </a:pPr>
            <a:endParaRPr lang="el-GR" sz="1000" dirty="0">
              <a:solidFill>
                <a:schemeClr val="tx1">
                  <a:lumMod val="65000"/>
                  <a:lumOff val="35000"/>
                </a:schemeClr>
              </a:solidFill>
              <a:latin typeface="+mj-lt"/>
            </a:endParaRPr>
          </a:p>
          <a:p>
            <a:pPr marL="0" indent="0">
              <a:buNone/>
            </a:pPr>
            <a:r>
              <a:rPr lang="el-GR" sz="2800" dirty="0">
                <a:solidFill>
                  <a:schemeClr val="accent1"/>
                </a:solidFill>
              </a:rPr>
              <a:t>Θα τηρείται αυστηρό πρωτόκολλο -</a:t>
            </a:r>
            <a:r>
              <a:rPr lang="el-GR" sz="2400" dirty="0">
                <a:solidFill>
                  <a:schemeClr val="accent1"/>
                </a:solidFill>
              </a:rPr>
              <a:t> </a:t>
            </a:r>
            <a:r>
              <a:rPr lang="el-GR" sz="2800" dirty="0">
                <a:solidFill>
                  <a:schemeClr val="accent1"/>
                </a:solidFill>
              </a:rPr>
              <a:t>χρήση μάσκας και συχνή απολύμανση χεριών</a:t>
            </a:r>
            <a:r>
              <a:rPr lang="el-GR" sz="2400" dirty="0">
                <a:solidFill>
                  <a:schemeClr val="accent1"/>
                </a:solidFill>
              </a:rPr>
              <a:t>.</a:t>
            </a:r>
          </a:p>
          <a:p>
            <a:pPr marL="514350" indent="-514350" fontAlgn="auto">
              <a:spcAft>
                <a:spcPts val="0"/>
              </a:spcAft>
              <a:buFont typeface="+mj-lt"/>
              <a:buAutoNum type="arabicPeriod"/>
              <a:defRPr/>
            </a:pPr>
            <a:r>
              <a:rPr lang="el-GR" sz="3500" dirty="0">
                <a:solidFill>
                  <a:schemeClr val="tx1">
                    <a:lumMod val="65000"/>
                    <a:lumOff val="35000"/>
                  </a:schemeClr>
                </a:solidFill>
                <a:latin typeface="+mj-lt"/>
              </a:rPr>
              <a:t>Τοποθέτηση κάλπης στο τραπέζι </a:t>
            </a:r>
          </a:p>
          <a:p>
            <a:pPr marL="514350" indent="-514350" fontAlgn="auto">
              <a:spcAft>
                <a:spcPts val="0"/>
              </a:spcAft>
              <a:buFont typeface="+mj-lt"/>
              <a:buAutoNum type="arabicPeriod"/>
              <a:defRPr/>
            </a:pPr>
            <a:r>
              <a:rPr lang="el-GR" sz="3500" dirty="0">
                <a:solidFill>
                  <a:schemeClr val="tx1">
                    <a:lumMod val="65000"/>
                    <a:lumOff val="35000"/>
                  </a:schemeClr>
                </a:solidFill>
                <a:latin typeface="+mj-lt"/>
              </a:rPr>
              <a:t>Θραύση της σφραγίδας και άνοιγμα της κάλπης στην παρουσία των Αντιπροσώπων των Υποψηφίων</a:t>
            </a:r>
          </a:p>
          <a:p>
            <a:pPr marL="514350" indent="-514350" fontAlgn="auto">
              <a:spcAft>
                <a:spcPts val="0"/>
              </a:spcAft>
              <a:buFont typeface="+mj-lt"/>
              <a:buAutoNum type="arabicPeriod"/>
              <a:defRPr/>
            </a:pPr>
            <a:r>
              <a:rPr lang="el-GR" sz="3500" dirty="0">
                <a:solidFill>
                  <a:schemeClr val="tx1">
                    <a:lumMod val="65000"/>
                    <a:lumOff val="35000"/>
                  </a:schemeClr>
                </a:solidFill>
                <a:latin typeface="+mj-lt"/>
              </a:rPr>
              <a:t>Άδειασμα περιεχομένου κάλπης</a:t>
            </a:r>
          </a:p>
          <a:p>
            <a:pPr marL="514350" indent="-514350" fontAlgn="auto">
              <a:spcAft>
                <a:spcPts val="0"/>
              </a:spcAft>
              <a:buFont typeface="+mj-lt"/>
              <a:buAutoNum type="arabicPeriod"/>
              <a:defRPr/>
            </a:pPr>
            <a:r>
              <a:rPr lang="el-GR" sz="3500" dirty="0">
                <a:solidFill>
                  <a:schemeClr val="tx1">
                    <a:lumMod val="65000"/>
                    <a:lumOff val="35000"/>
                  </a:schemeClr>
                </a:solidFill>
                <a:latin typeface="+mj-lt"/>
              </a:rPr>
              <a:t>Καταμέτρηση και τακτοποίηση των ψηφοδελτίων σε δεσμίδες των 20</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9609"/>
            <a:ext cx="1000125" cy="80962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7917" y="300044"/>
            <a:ext cx="17954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69</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9">
                                            <p:txEl>
                                              <p:pRg st="3" end="3"/>
                                            </p:txEl>
                                          </p:spTgt>
                                        </p:tgtEl>
                                        <p:attrNameLst>
                                          <p:attrName>style.visibility</p:attrName>
                                        </p:attrNameLst>
                                      </p:cBhvr>
                                      <p:to>
                                        <p:strVal val="visible"/>
                                      </p:to>
                                    </p:set>
                                    <p:anim calcmode="lin" valueType="num">
                                      <p:cBhvr additive="base">
                                        <p:cTn id="12" dur="500" fill="hold"/>
                                        <p:tgtEl>
                                          <p:spTgt spid="11269">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2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269">
                                            <p:txEl>
                                              <p:pRg st="4" end="4"/>
                                            </p:txEl>
                                          </p:spTgt>
                                        </p:tgtEl>
                                        <p:attrNameLst>
                                          <p:attrName>style.visibility</p:attrName>
                                        </p:attrNameLst>
                                      </p:cBhvr>
                                      <p:to>
                                        <p:strVal val="visible"/>
                                      </p:to>
                                    </p:set>
                                    <p:anim calcmode="lin" valueType="num">
                                      <p:cBhvr additive="base">
                                        <p:cTn id="18" dur="500" fill="hold"/>
                                        <p:tgtEl>
                                          <p:spTgt spid="11269">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26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 calcmode="lin" valueType="num">
                                      <p:cBhvr additive="base">
                                        <p:cTn id="24" dur="500" fill="hold"/>
                                        <p:tgtEl>
                                          <p:spTgt spid="11269">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26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51579" y="804519"/>
            <a:ext cx="9603275" cy="1049235"/>
          </a:xfrm>
        </p:spPr>
        <p:txBody>
          <a:bodyPr>
            <a:normAutofit/>
          </a:bodyPr>
          <a:lstStyle/>
          <a:p>
            <a:pPr algn="ctr" fontAlgn="auto">
              <a:spcAft>
                <a:spcPts val="0"/>
              </a:spcAft>
              <a:defRPr/>
            </a:pPr>
            <a:r>
              <a:rPr lang="el-GR" sz="5400" b="1" dirty="0">
                <a:solidFill>
                  <a:schemeClr val="tx1">
                    <a:lumMod val="65000"/>
                    <a:lumOff val="35000"/>
                  </a:schemeClr>
                </a:solidFill>
              </a:rPr>
              <a:t>ΠΑΡΑΛΑΒΗ ΚΑΛΠΩΝ</a:t>
            </a:r>
            <a:endParaRPr lang="en-US" sz="5400" b="1" kern="0" cap="none" dirty="0">
              <a:solidFill>
                <a:prstClr val="black">
                  <a:lumMod val="65000"/>
                  <a:lumOff val="35000"/>
                </a:prstClr>
              </a:solidFill>
              <a:latin typeface="Corbel"/>
            </a:endParaRPr>
          </a:p>
        </p:txBody>
      </p:sp>
      <p:pic>
        <p:nvPicPr>
          <p:cNvPr id="6" name="Content Placeholder 5"/>
          <p:cNvPicPr>
            <a:picLocks noGrp="1" noChangeAspect="1"/>
          </p:cNvPicPr>
          <p:nvPr>
            <p:ph idx="1"/>
          </p:nvPr>
        </p:nvPicPr>
        <p:blipFill>
          <a:blip r:embed="rId2"/>
          <a:stretch>
            <a:fillRect/>
          </a:stretch>
        </p:blipFill>
        <p:spPr>
          <a:xfrm>
            <a:off x="3274745" y="2074461"/>
            <a:ext cx="5967032" cy="3835020"/>
          </a:xfrm>
          <a:prstGeom prst="rect">
            <a:avLst/>
          </a:prstGeom>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a:t>
            </a:fld>
            <a:endParaRPr lang="en-US"/>
          </a:p>
        </p:txBody>
      </p:sp>
    </p:spTree>
    <p:extLst>
      <p:ext uri="{BB962C8B-B14F-4D97-AF65-F5344CB8AC3E}">
        <p14:creationId xmlns:p14="http://schemas.microsoft.com/office/powerpoint/2010/main" val="4259867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0991" y="1571625"/>
            <a:ext cx="6976152" cy="4794250"/>
          </a:xfrm>
        </p:spPr>
        <p:txBody>
          <a:bodyPr rtlCol="0">
            <a:normAutofit/>
          </a:bodyPr>
          <a:lstStyle/>
          <a:p>
            <a:pPr marL="457200" indent="-457200" fontAlgn="auto">
              <a:spcAft>
                <a:spcPts val="0"/>
              </a:spcAft>
              <a:buClr>
                <a:schemeClr val="accent3"/>
              </a:buClr>
              <a:buFont typeface="+mj-lt"/>
              <a:buAutoNum type="arabicPeriod" startAt="5"/>
              <a:defRPr/>
            </a:pPr>
            <a:endParaRPr lang="el-GR" dirty="0">
              <a:solidFill>
                <a:schemeClr val="tx1">
                  <a:lumMod val="65000"/>
                  <a:lumOff val="35000"/>
                </a:schemeClr>
              </a:solidFill>
              <a:latin typeface="+mj-lt"/>
            </a:endParaRPr>
          </a:p>
          <a:p>
            <a:pPr marL="514350" indent="-514350" fontAlgn="auto">
              <a:spcAft>
                <a:spcPts val="0"/>
              </a:spcAft>
              <a:buAutoNum type="arabicPeriod" startAt="5"/>
              <a:defRPr/>
            </a:pPr>
            <a:r>
              <a:rPr lang="el-GR" sz="3200" dirty="0">
                <a:solidFill>
                  <a:schemeClr val="tx1">
                    <a:lumMod val="65000"/>
                    <a:lumOff val="35000"/>
                  </a:schemeClr>
                </a:solidFill>
                <a:latin typeface="+mj-lt"/>
              </a:rPr>
              <a:t>Συμπλήρωση Πρακτικού για 	την Κατάσταση Ψηφοδελτίων (Β.Ε.11)</a:t>
            </a:r>
          </a:p>
          <a:p>
            <a:pPr marL="0" indent="0" fontAlgn="auto">
              <a:spcAft>
                <a:spcPts val="0"/>
              </a:spcAft>
              <a:buClrTx/>
              <a:buNone/>
              <a:defRPr/>
            </a:pPr>
            <a:endParaRPr lang="el-GR" sz="2800" dirty="0">
              <a:solidFill>
                <a:schemeClr val="accent1"/>
              </a:solidFill>
              <a:latin typeface="+mj-lt"/>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70</a:t>
            </a:fld>
            <a:endParaRPr lang="en-US"/>
          </a:p>
        </p:txBody>
      </p:sp>
      <p:pic>
        <p:nvPicPr>
          <p:cNvPr id="2" name="Picture 1"/>
          <p:cNvPicPr>
            <a:picLocks noChangeAspect="1"/>
          </p:cNvPicPr>
          <p:nvPr/>
        </p:nvPicPr>
        <p:blipFill rotWithShape="1">
          <a:blip r:embed="rId4"/>
          <a:srcRect l="25570" t="17014" r="44199" b="6597"/>
          <a:stretch/>
        </p:blipFill>
        <p:spPr>
          <a:xfrm>
            <a:off x="8229600" y="1330704"/>
            <a:ext cx="3947883" cy="5505519"/>
          </a:xfrm>
          <a:prstGeom prst="rect">
            <a:avLst/>
          </a:prstGeom>
        </p:spPr>
      </p:pic>
      <p:sp>
        <p:nvSpPr>
          <p:cNvPr id="7" name="Right Arrow 6"/>
          <p:cNvSpPr/>
          <p:nvPr/>
        </p:nvSpPr>
        <p:spPr>
          <a:xfrm>
            <a:off x="7100436" y="2975932"/>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grpId="1"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0991" y="1571625"/>
            <a:ext cx="6819040" cy="4794250"/>
          </a:xfrm>
        </p:spPr>
        <p:txBody>
          <a:bodyPr rtlCol="0">
            <a:normAutofit/>
          </a:bodyPr>
          <a:lstStyle/>
          <a:p>
            <a:pPr marL="457200" indent="-457200" fontAlgn="auto">
              <a:spcAft>
                <a:spcPts val="0"/>
              </a:spcAft>
              <a:buClr>
                <a:schemeClr val="accent3"/>
              </a:buClr>
              <a:buFont typeface="+mj-lt"/>
              <a:buAutoNum type="arabicPeriod" startAt="5"/>
              <a:defRPr/>
            </a:pPr>
            <a:endParaRPr lang="el-GR" dirty="0">
              <a:solidFill>
                <a:schemeClr val="tx1">
                  <a:lumMod val="65000"/>
                  <a:lumOff val="35000"/>
                </a:schemeClr>
              </a:solidFill>
              <a:latin typeface="+mj-lt"/>
            </a:endParaRPr>
          </a:p>
          <a:p>
            <a:pPr marL="0" indent="0" fontAlgn="auto">
              <a:spcAft>
                <a:spcPts val="0"/>
              </a:spcAft>
              <a:buClr>
                <a:schemeClr val="accent3"/>
              </a:buClr>
              <a:buNone/>
              <a:defRPr/>
            </a:pPr>
            <a:r>
              <a:rPr lang="el-GR" sz="3600" dirty="0">
                <a:solidFill>
                  <a:schemeClr val="accent1"/>
                </a:solidFill>
                <a:latin typeface="+mj-lt"/>
              </a:rPr>
              <a:t>5(α). </a:t>
            </a:r>
            <a:r>
              <a:rPr lang="el-GR" sz="3600" b="1" dirty="0">
                <a:solidFill>
                  <a:schemeClr val="tx1">
                    <a:lumMod val="65000"/>
                    <a:lumOff val="35000"/>
                  </a:schemeClr>
                </a:solidFill>
                <a:latin typeface="+mj-lt"/>
              </a:rPr>
              <a:t>Προσοχή</a:t>
            </a:r>
            <a:r>
              <a:rPr lang="el-GR" sz="3600" dirty="0">
                <a:solidFill>
                  <a:schemeClr val="tx1">
                    <a:lumMod val="65000"/>
                    <a:lumOff val="35000"/>
                  </a:schemeClr>
                </a:solidFill>
                <a:latin typeface="+mj-lt"/>
              </a:rPr>
              <a:t> στη συμπλήρωση του Εντύπου Β.Ε.11 για τα εκλογικά κέντρα στα οποία ψηφίζουν και εκτοπισμένοι εκλογείς</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71</a:t>
            </a:fld>
            <a:endParaRPr lang="en-US"/>
          </a:p>
        </p:txBody>
      </p:sp>
      <p:pic>
        <p:nvPicPr>
          <p:cNvPr id="2" name="Picture 1"/>
          <p:cNvPicPr>
            <a:picLocks noChangeAspect="1"/>
          </p:cNvPicPr>
          <p:nvPr/>
        </p:nvPicPr>
        <p:blipFill rotWithShape="1">
          <a:blip r:embed="rId4"/>
          <a:srcRect l="25794" t="16816" r="43864" b="6398"/>
          <a:stretch/>
        </p:blipFill>
        <p:spPr>
          <a:xfrm>
            <a:off x="8244108" y="1317065"/>
            <a:ext cx="3947887" cy="5533672"/>
          </a:xfrm>
          <a:prstGeom prst="rect">
            <a:avLst/>
          </a:prstGeom>
        </p:spPr>
      </p:pic>
      <p:sp>
        <p:nvSpPr>
          <p:cNvPr id="7" name="Right Arrow 6"/>
          <p:cNvSpPr/>
          <p:nvPr/>
        </p:nvSpPr>
        <p:spPr>
          <a:xfrm>
            <a:off x="7052720" y="3353302"/>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294761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grpId="1"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20653" y="1819275"/>
            <a:ext cx="7290082" cy="3926431"/>
          </a:xfrm>
        </p:spPr>
        <p:txBody>
          <a:bodyPr rtlCol="0">
            <a:normAutofit fontScale="92500" lnSpcReduction="20000"/>
          </a:bodyPr>
          <a:lstStyle/>
          <a:p>
            <a:pPr marL="514350" indent="-514350" fontAlgn="auto">
              <a:spcAft>
                <a:spcPts val="0"/>
              </a:spcAft>
              <a:buAutoNum type="arabicPeriod" startAt="6"/>
              <a:defRPr/>
            </a:pPr>
            <a:r>
              <a:rPr lang="el-GR" sz="3200" dirty="0">
                <a:solidFill>
                  <a:schemeClr val="tx1">
                    <a:lumMod val="65000"/>
                    <a:lumOff val="35000"/>
                  </a:schemeClr>
                </a:solidFill>
                <a:latin typeface="+mj-lt"/>
              </a:rPr>
              <a:t>Σε περίπτωση που ο αριθμός των ψηφοδελτίων τα οποία βρέθηκαν στην κάλπη δεν είναι ίσος με τον αριθμό των </a:t>
            </a:r>
            <a:r>
              <a:rPr lang="el-GR" sz="3200" dirty="0" err="1">
                <a:solidFill>
                  <a:schemeClr val="tx1">
                    <a:lumMod val="65000"/>
                    <a:lumOff val="35000"/>
                  </a:schemeClr>
                </a:solidFill>
                <a:latin typeface="+mj-lt"/>
              </a:rPr>
              <a:t>ψηφισάντων</a:t>
            </a:r>
            <a:r>
              <a:rPr lang="el-GR" sz="3200" dirty="0">
                <a:solidFill>
                  <a:schemeClr val="tx1">
                    <a:lumMod val="65000"/>
                    <a:lumOff val="35000"/>
                  </a:schemeClr>
                </a:solidFill>
                <a:latin typeface="+mj-lt"/>
              </a:rPr>
              <a:t>, ο Προεδρεύων προβαίνει σε νέα καταμέτρηση. </a:t>
            </a:r>
          </a:p>
          <a:p>
            <a:pPr marL="514350" indent="-514350" fontAlgn="auto">
              <a:spcAft>
                <a:spcPts val="0"/>
              </a:spcAft>
              <a:buAutoNum type="arabicPeriod" startAt="6"/>
              <a:defRPr/>
            </a:pPr>
            <a:r>
              <a:rPr lang="el-GR" sz="3200" dirty="0">
                <a:solidFill>
                  <a:schemeClr val="tx1">
                    <a:lumMod val="65000"/>
                    <a:lumOff val="35000"/>
                  </a:schemeClr>
                </a:solidFill>
                <a:latin typeface="+mj-lt"/>
              </a:rPr>
              <a:t>Εάν η διαφορά εξακολουθεί να υπάρχει ετοιμάζει Πρακτικό </a:t>
            </a:r>
            <a:r>
              <a:rPr lang="el-GR" sz="3200" dirty="0" err="1">
                <a:solidFill>
                  <a:schemeClr val="tx1">
                    <a:lumMod val="65000"/>
                    <a:lumOff val="35000"/>
                  </a:schemeClr>
                </a:solidFill>
                <a:latin typeface="+mj-lt"/>
              </a:rPr>
              <a:t>επαναμέτρησης</a:t>
            </a:r>
            <a:r>
              <a:rPr lang="el-GR" sz="3200" dirty="0">
                <a:solidFill>
                  <a:schemeClr val="tx1">
                    <a:lumMod val="65000"/>
                    <a:lumOff val="35000"/>
                  </a:schemeClr>
                </a:solidFill>
                <a:latin typeface="+mj-lt"/>
              </a:rPr>
              <a:t> των ψήφων στο Έντυπο Β.Ε.19</a:t>
            </a:r>
            <a:endParaRPr lang="el-GR" sz="3200" b="1" dirty="0">
              <a:solidFill>
                <a:schemeClr val="tx1">
                  <a:lumMod val="65000"/>
                  <a:lumOff val="35000"/>
                </a:schemeClr>
              </a:solidFill>
              <a:latin typeface="+mj-lt"/>
            </a:endParaRPr>
          </a:p>
        </p:txBody>
      </p:sp>
      <p:sp>
        <p:nvSpPr>
          <p:cNvPr id="10"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72</a:t>
            </a:fld>
            <a:endParaRPr lang="en-US"/>
          </a:p>
        </p:txBody>
      </p:sp>
      <p:pic>
        <p:nvPicPr>
          <p:cNvPr id="3" name="Picture 2"/>
          <p:cNvPicPr>
            <a:picLocks noChangeAspect="1"/>
          </p:cNvPicPr>
          <p:nvPr/>
        </p:nvPicPr>
        <p:blipFill rotWithShape="1">
          <a:blip r:embed="rId4"/>
          <a:srcRect l="25682" t="18006" r="43753" b="7391"/>
          <a:stretch/>
        </p:blipFill>
        <p:spPr>
          <a:xfrm>
            <a:off x="8171543" y="1340877"/>
            <a:ext cx="4020457" cy="5517124"/>
          </a:xfrm>
          <a:prstGeom prst="rect">
            <a:avLst/>
          </a:prstGeom>
        </p:spPr>
      </p:pic>
      <p:sp>
        <p:nvSpPr>
          <p:cNvPr id="12" name="Right Arrow 11"/>
          <p:cNvSpPr/>
          <p:nvPr/>
        </p:nvSpPr>
        <p:spPr>
          <a:xfrm>
            <a:off x="6767800" y="5531392"/>
            <a:ext cx="642935" cy="2143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xit" presetSubtype="0" fill="hold" grpId="1" nodeType="withEffect">
                                  <p:stCondLst>
                                    <p:cond delay="0"/>
                                  </p:stCondLst>
                                  <p:childTnLst>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6748" y="1901378"/>
            <a:ext cx="11830048" cy="5370512"/>
          </a:xfrm>
        </p:spPr>
        <p:txBody>
          <a:bodyPr>
            <a:noAutofit/>
          </a:bodyPr>
          <a:lstStyle/>
          <a:p>
            <a:pPr marL="0" indent="0" fontAlgn="auto">
              <a:spcAft>
                <a:spcPts val="0"/>
              </a:spcAft>
              <a:buClrTx/>
              <a:buNone/>
              <a:defRPr/>
            </a:pPr>
            <a:r>
              <a:rPr lang="el-GR" altLang="en-US" sz="3200" dirty="0">
                <a:solidFill>
                  <a:schemeClr val="accent1"/>
                </a:solidFill>
              </a:rPr>
              <a:t>8.</a:t>
            </a:r>
            <a:r>
              <a:rPr lang="el-GR" altLang="en-US" sz="3200" dirty="0">
                <a:solidFill>
                  <a:srgbClr val="595959"/>
                </a:solidFill>
                <a:effectLst>
                  <a:outerShdw blurRad="38100" dist="38100" dir="2700000" algn="tl">
                    <a:srgbClr val="C0C0C0"/>
                  </a:outerShdw>
                </a:effectLst>
                <a:latin typeface="Rockwell Condensed" pitchFamily="18" charset="0"/>
              </a:rPr>
              <a:t> </a:t>
            </a:r>
            <a:r>
              <a:rPr lang="el-GR" altLang="en-US" sz="3200" dirty="0">
                <a:solidFill>
                  <a:srgbClr val="595959"/>
                </a:solidFill>
                <a:effectLst>
                  <a:outerShdw blurRad="38100" dist="38100" dir="2700000" algn="tl">
                    <a:srgbClr val="C0C0C0"/>
                  </a:outerShdw>
                </a:effectLst>
              </a:rPr>
              <a:t>Ο Προεδρεύων ορίζει 2 βοηθούς υπαλλήλους για την διαλογή ψηφοδελτίων:</a:t>
            </a:r>
          </a:p>
          <a:p>
            <a:pPr>
              <a:defRPr/>
            </a:pPr>
            <a:r>
              <a:rPr lang="el-GR" sz="3200" dirty="0">
                <a:solidFill>
                  <a:schemeClr val="tx1">
                    <a:lumMod val="65000"/>
                    <a:lumOff val="35000"/>
                  </a:schemeClr>
                </a:solidFill>
              </a:rPr>
              <a:t>Ο ένας έχει την ευθύνη της καταμέτρησης </a:t>
            </a:r>
          </a:p>
          <a:p>
            <a:pPr>
              <a:defRPr/>
            </a:pPr>
            <a:r>
              <a:rPr lang="el-GR" sz="3000" dirty="0">
                <a:solidFill>
                  <a:schemeClr val="tx1">
                    <a:lumMod val="65000"/>
                    <a:lumOff val="35000"/>
                  </a:schemeClr>
                </a:solidFill>
              </a:rPr>
              <a:t>Ο άλλος της καταγραφής των ψήφων στο Φύλλο Καταμέτρησης</a:t>
            </a:r>
          </a:p>
        </p:txBody>
      </p:sp>
      <p:sp>
        <p:nvSpPr>
          <p:cNvPr id="8"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73</a:t>
            </a:fld>
            <a:endParaRPr lang="en-US"/>
          </a:p>
        </p:txBody>
      </p:sp>
    </p:spTree>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6748" y="1696190"/>
            <a:ext cx="11830048" cy="5370512"/>
          </a:xfrm>
        </p:spPr>
        <p:txBody>
          <a:bodyPr>
            <a:noAutofit/>
          </a:bodyPr>
          <a:lstStyle/>
          <a:p>
            <a:pPr marL="0" indent="0" fontAlgn="auto">
              <a:spcAft>
                <a:spcPts val="0"/>
              </a:spcAft>
              <a:buClr>
                <a:schemeClr val="accent3"/>
              </a:buClr>
              <a:buNone/>
              <a:defRPr/>
            </a:pPr>
            <a:r>
              <a:rPr lang="el-GR" altLang="en-US" sz="3200" dirty="0">
                <a:solidFill>
                  <a:schemeClr val="accent1"/>
                </a:solidFill>
              </a:rPr>
              <a:t>9. </a:t>
            </a:r>
            <a:r>
              <a:rPr lang="el-GR" altLang="en-US" sz="2800" dirty="0">
                <a:solidFill>
                  <a:srgbClr val="595959"/>
                </a:solidFill>
                <a:effectLst>
                  <a:outerShdw blurRad="38100" dist="38100" dir="2700000" algn="tl">
                    <a:srgbClr val="C0C0C0"/>
                  </a:outerShdw>
                </a:effectLst>
              </a:rPr>
              <a:t>Η διαλογή των ψηφοδελτίων αρχίζει (</a:t>
            </a:r>
            <a:r>
              <a:rPr lang="el-GR" altLang="en-US" sz="2800" b="1" u="sng" dirty="0">
                <a:solidFill>
                  <a:srgbClr val="595959"/>
                </a:solidFill>
                <a:effectLst>
                  <a:outerShdw blurRad="38100" dist="38100" dir="2700000" algn="tl">
                    <a:srgbClr val="C0C0C0"/>
                  </a:outerShdw>
                </a:effectLst>
              </a:rPr>
              <a:t>απαραίτητα)</a:t>
            </a:r>
            <a:r>
              <a:rPr lang="el-GR" altLang="en-US" sz="2800" dirty="0">
                <a:solidFill>
                  <a:srgbClr val="595959"/>
                </a:solidFill>
                <a:effectLst>
                  <a:outerShdw blurRad="38100" dist="38100" dir="2700000" algn="tl">
                    <a:srgbClr val="C0C0C0"/>
                  </a:outerShdw>
                </a:effectLst>
              </a:rPr>
              <a:t> με την κομματική διαλογή. </a:t>
            </a:r>
          </a:p>
          <a:p>
            <a:pPr fontAlgn="auto">
              <a:spcAft>
                <a:spcPts val="0"/>
              </a:spcAft>
              <a:defRPr/>
            </a:pPr>
            <a:r>
              <a:rPr lang="el-GR" altLang="en-US" sz="2600" dirty="0">
                <a:solidFill>
                  <a:srgbClr val="595959"/>
                </a:solidFill>
                <a:effectLst>
                  <a:outerShdw blurRad="38100" dist="38100" dir="2700000" algn="tl">
                    <a:srgbClr val="C0C0C0"/>
                  </a:outerShdw>
                </a:effectLst>
              </a:rPr>
              <a:t>Ένας βοηθός υπάλληλος ανοίγει το ψηφοδέλτιο με τέτοιο τρόπο ώστε οι παρευρισκόμενοι εκπρόσωποι να μπορούν να βλέπουν την κομματική επιλογή του εκλογέα, </a:t>
            </a:r>
          </a:p>
          <a:p>
            <a:pPr fontAlgn="auto">
              <a:spcAft>
                <a:spcPts val="0"/>
              </a:spcAft>
              <a:defRPr/>
            </a:pPr>
            <a:r>
              <a:rPr lang="el-GR" altLang="en-US" sz="2600" dirty="0">
                <a:solidFill>
                  <a:srgbClr val="595959"/>
                </a:solidFill>
                <a:effectLst>
                  <a:outerShdw blurRad="38100" dist="38100" dir="2700000" algn="tl">
                    <a:srgbClr val="C0C0C0"/>
                  </a:outerShdw>
                </a:effectLst>
              </a:rPr>
              <a:t>Ο άλλος Βοηθός Υπάλληλος τοποθετεί τα ΕΓΚΥΡΑ ψηφοδέλτια σε στήλες για το κάθε κόμμα/ υποψήφιο και σχηματίζει δεσμίδες των 20 ψηφοδελτίων ανά συνδυασμό</a:t>
            </a:r>
          </a:p>
          <a:p>
            <a:pPr marL="0" indent="0" fontAlgn="auto">
              <a:spcAft>
                <a:spcPts val="0"/>
              </a:spcAft>
              <a:buNone/>
              <a:defRPr/>
            </a:pPr>
            <a:endParaRPr lang="el-GR" altLang="en-US" sz="2600" dirty="0">
              <a:solidFill>
                <a:srgbClr val="595959"/>
              </a:solidFill>
              <a:effectLst>
                <a:outerShdw blurRad="38100" dist="38100" dir="2700000" algn="tl">
                  <a:srgbClr val="C0C0C0"/>
                </a:outerShdw>
              </a:effectLst>
              <a:latin typeface="Rockwell Condensed" pitchFamily="18" charset="0"/>
            </a:endParaRPr>
          </a:p>
        </p:txBody>
      </p:sp>
      <p:sp>
        <p:nvSpPr>
          <p:cNvPr id="8"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74</a:t>
            </a:fld>
            <a:endParaRPr lang="en-US"/>
          </a:p>
        </p:txBody>
      </p:sp>
    </p:spTree>
    <p:extLst>
      <p:ext uri="{BB962C8B-B14F-4D97-AF65-F5344CB8AC3E}">
        <p14:creationId xmlns:p14="http://schemas.microsoft.com/office/powerpoint/2010/main" val="654419444"/>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43482" y="1846316"/>
            <a:ext cx="11830048" cy="5370512"/>
          </a:xfrm>
        </p:spPr>
        <p:txBody>
          <a:bodyPr>
            <a:noAutofit/>
          </a:bodyPr>
          <a:lstStyle/>
          <a:p>
            <a:pPr marL="0" indent="0" fontAlgn="auto">
              <a:spcAft>
                <a:spcPts val="0"/>
              </a:spcAft>
              <a:buClr>
                <a:schemeClr val="accent3"/>
              </a:buClr>
              <a:buNone/>
              <a:defRPr/>
            </a:pPr>
            <a:r>
              <a:rPr lang="el-GR" altLang="en-US" sz="2400" dirty="0">
                <a:solidFill>
                  <a:schemeClr val="accent1"/>
                </a:solidFill>
              </a:rPr>
              <a:t>10. </a:t>
            </a:r>
            <a:r>
              <a:rPr lang="el-GR" altLang="en-US" sz="2400" dirty="0">
                <a:solidFill>
                  <a:schemeClr val="tx1">
                    <a:lumMod val="65000"/>
                    <a:lumOff val="35000"/>
                  </a:schemeClr>
                </a:solidFill>
              </a:rPr>
              <a:t>Τα </a:t>
            </a:r>
            <a:r>
              <a:rPr lang="el-GR" altLang="en-US" sz="2400" b="1" dirty="0">
                <a:solidFill>
                  <a:schemeClr val="accent1"/>
                </a:solidFill>
              </a:rPr>
              <a:t>ΑΚΥΡΑ</a:t>
            </a:r>
            <a:r>
              <a:rPr lang="el-GR" altLang="en-US" sz="2400" dirty="0">
                <a:solidFill>
                  <a:schemeClr val="tx1">
                    <a:lumMod val="65000"/>
                    <a:lumOff val="35000"/>
                  </a:schemeClr>
                </a:solidFill>
              </a:rPr>
              <a:t> ψηφοδέλτια για τα οποία δεν υπάρχει οποιαδήποτε αμφιβολία τοποθετούνται σε δεσμίδες ξεχωριστά</a:t>
            </a:r>
            <a:r>
              <a:rPr lang="en-GB" altLang="en-US" sz="2400" dirty="0">
                <a:solidFill>
                  <a:schemeClr val="tx1">
                    <a:lumMod val="65000"/>
                    <a:lumOff val="35000"/>
                  </a:schemeClr>
                </a:solidFill>
              </a:rPr>
              <a:t> </a:t>
            </a:r>
            <a:r>
              <a:rPr lang="el-GR" altLang="en-US" sz="2400" dirty="0">
                <a:solidFill>
                  <a:schemeClr val="tx1">
                    <a:lumMod val="65000"/>
                    <a:lumOff val="35000"/>
                  </a:schemeClr>
                </a:solidFill>
              </a:rPr>
              <a:t>στον ειδικό φάκελο </a:t>
            </a:r>
            <a:r>
              <a:rPr lang="el-GR" altLang="en-US" sz="2400" b="1" dirty="0">
                <a:solidFill>
                  <a:schemeClr val="tx1">
                    <a:lumMod val="65000"/>
                    <a:lumOff val="35000"/>
                  </a:schemeClr>
                </a:solidFill>
              </a:rPr>
              <a:t>(Δέμα </a:t>
            </a:r>
            <a:r>
              <a:rPr lang="el-GR" altLang="en-US" sz="2400" b="1" dirty="0" err="1">
                <a:solidFill>
                  <a:schemeClr val="tx1">
                    <a:lumMod val="65000"/>
                    <a:lumOff val="35000"/>
                  </a:schemeClr>
                </a:solidFill>
              </a:rPr>
              <a:t>αρ</a:t>
            </a:r>
            <a:r>
              <a:rPr lang="el-GR" altLang="en-US" sz="2400" b="1" dirty="0">
                <a:solidFill>
                  <a:schemeClr val="tx1">
                    <a:lumMod val="65000"/>
                    <a:lumOff val="35000"/>
                  </a:schemeClr>
                </a:solidFill>
              </a:rPr>
              <a:t>. 8) </a:t>
            </a:r>
            <a:r>
              <a:rPr lang="el-GR" altLang="en-US" sz="2400" dirty="0">
                <a:solidFill>
                  <a:schemeClr val="tx1">
                    <a:lumMod val="65000"/>
                    <a:lumOff val="35000"/>
                  </a:schemeClr>
                </a:solidFill>
              </a:rPr>
              <a:t>Ο προεδρεύων σημειώνει σε όλα τη λέξη «ΑΚΥΡΟ» και τα μονογράφει</a:t>
            </a:r>
            <a:endParaRPr lang="el-GR" altLang="en-US" sz="2400" b="1" dirty="0">
              <a:solidFill>
                <a:schemeClr val="tx1">
                  <a:lumMod val="65000"/>
                  <a:lumOff val="35000"/>
                </a:schemeClr>
              </a:solidFill>
            </a:endParaRPr>
          </a:p>
          <a:p>
            <a:pPr fontAlgn="auto">
              <a:spcAft>
                <a:spcPts val="0"/>
              </a:spcAft>
              <a:defRPr/>
            </a:pPr>
            <a:r>
              <a:rPr lang="el-GR" altLang="en-US" sz="2400" dirty="0">
                <a:solidFill>
                  <a:schemeClr val="tx1">
                    <a:lumMod val="65000"/>
                    <a:lumOff val="35000"/>
                  </a:schemeClr>
                </a:solidFill>
              </a:rPr>
              <a:t>Τα </a:t>
            </a:r>
            <a:r>
              <a:rPr lang="el-GR" altLang="en-US" sz="2400" b="1" dirty="0">
                <a:solidFill>
                  <a:schemeClr val="accent1"/>
                </a:solidFill>
              </a:rPr>
              <a:t>ΛΕΥΚΑ</a:t>
            </a:r>
            <a:r>
              <a:rPr lang="el-GR" altLang="en-US" sz="2400" dirty="0">
                <a:solidFill>
                  <a:schemeClr val="tx1">
                    <a:lumMod val="65000"/>
                    <a:lumOff val="35000"/>
                  </a:schemeClr>
                </a:solidFill>
              </a:rPr>
              <a:t> ψηφοδέλτια για τα οποία δεν υπάρχει καμία αμφιβολία τοποθετούνται επίσης σε δεσμίδες στον ειδικό φάκελο </a:t>
            </a:r>
            <a:r>
              <a:rPr lang="el-GR" altLang="en-US" sz="2400" b="1" dirty="0">
                <a:solidFill>
                  <a:schemeClr val="tx1">
                    <a:lumMod val="65000"/>
                    <a:lumOff val="35000"/>
                  </a:schemeClr>
                </a:solidFill>
              </a:rPr>
              <a:t>(Δέμα </a:t>
            </a:r>
            <a:r>
              <a:rPr lang="el-GR" altLang="en-US" sz="2400" b="1" dirty="0" err="1">
                <a:solidFill>
                  <a:schemeClr val="tx1">
                    <a:lumMod val="65000"/>
                    <a:lumOff val="35000"/>
                  </a:schemeClr>
                </a:solidFill>
              </a:rPr>
              <a:t>αρ</a:t>
            </a:r>
            <a:r>
              <a:rPr lang="el-GR" altLang="en-US" sz="2400" b="1" dirty="0">
                <a:solidFill>
                  <a:schemeClr val="tx1">
                    <a:lumMod val="65000"/>
                    <a:lumOff val="35000"/>
                  </a:schemeClr>
                </a:solidFill>
              </a:rPr>
              <a:t>. 9)</a:t>
            </a:r>
          </a:p>
          <a:p>
            <a:pPr fontAlgn="auto">
              <a:spcAft>
                <a:spcPts val="0"/>
              </a:spcAft>
              <a:defRPr/>
            </a:pPr>
            <a:r>
              <a:rPr lang="el-GR" altLang="en-US" sz="2400" dirty="0">
                <a:solidFill>
                  <a:schemeClr val="tx1">
                    <a:lumMod val="65000"/>
                    <a:lumOff val="35000"/>
                  </a:schemeClr>
                </a:solidFill>
              </a:rPr>
              <a:t>Τα </a:t>
            </a:r>
            <a:r>
              <a:rPr lang="el-GR" altLang="en-US" sz="2400" b="1" dirty="0">
                <a:solidFill>
                  <a:schemeClr val="accent1"/>
                </a:solidFill>
              </a:rPr>
              <a:t>ΑΜΦΙΣΒΗΤΟΥΜΕΝΑ</a:t>
            </a:r>
            <a:r>
              <a:rPr lang="el-GR" altLang="en-US" sz="2400" dirty="0">
                <a:solidFill>
                  <a:schemeClr val="tx1">
                    <a:lumMod val="65000"/>
                    <a:lumOff val="35000"/>
                  </a:schemeClr>
                </a:solidFill>
              </a:rPr>
              <a:t> ψηφοδέλτια τοποθετούνται ξεχωριστά και αφού συμπληρωθεί η διαλογή, ο Προεδρεύων υπάλληλος αποφασίζει για την εγκυρότητά τους (στο </a:t>
            </a:r>
            <a:r>
              <a:rPr lang="el-GR" altLang="en-US" sz="2400" u="sng" dirty="0">
                <a:solidFill>
                  <a:schemeClr val="tx1">
                    <a:lumMod val="65000"/>
                    <a:lumOff val="35000"/>
                  </a:schemeClr>
                </a:solidFill>
              </a:rPr>
              <a:t>τέλος</a:t>
            </a:r>
            <a:r>
              <a:rPr lang="el-GR" altLang="en-US" sz="2400" dirty="0">
                <a:solidFill>
                  <a:schemeClr val="tx1">
                    <a:lumMod val="65000"/>
                    <a:lumOff val="35000"/>
                  </a:schemeClr>
                </a:solidFill>
              </a:rPr>
              <a:t> της διαδικασίας). Αναγράφει στο ψηφοδέλτιο «ΑΜΦΙΣΒΗΤΗΘΗΚΕ, ΚΡΙΘΗΚΕ ΕΓΚΥΡΟ ή ΑΚΥΡΟ» ανάλογα. Η απόφασή του είναι τελική.</a:t>
            </a:r>
            <a:endParaRPr lang="el-GR" altLang="en-US" sz="2400" dirty="0">
              <a:solidFill>
                <a:srgbClr val="595959"/>
              </a:solidFill>
            </a:endParaRPr>
          </a:p>
        </p:txBody>
      </p:sp>
      <p:sp>
        <p:nvSpPr>
          <p:cNvPr id="8"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7609" y="81756"/>
            <a:ext cx="23891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75</a:t>
            </a:fld>
            <a:endParaRPr lang="en-US"/>
          </a:p>
        </p:txBody>
      </p:sp>
    </p:spTree>
    <p:extLst>
      <p:ext uri="{BB962C8B-B14F-4D97-AF65-F5344CB8AC3E}">
        <p14:creationId xmlns:p14="http://schemas.microsoft.com/office/powerpoint/2010/main" val="2568100869"/>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
        <p:nvSpPr>
          <p:cNvPr id="11269" name="Content Placeholder 8"/>
          <p:cNvSpPr>
            <a:spLocks noGrp="1"/>
          </p:cNvSpPr>
          <p:nvPr>
            <p:ph idx="1"/>
          </p:nvPr>
        </p:nvSpPr>
        <p:spPr>
          <a:xfrm>
            <a:off x="109182" y="1745351"/>
            <a:ext cx="11614245" cy="4428858"/>
          </a:xfrm>
        </p:spPr>
        <p:txBody>
          <a:bodyPr>
            <a:normAutofit fontScale="62500" lnSpcReduction="20000"/>
          </a:bodyPr>
          <a:lstStyle/>
          <a:p>
            <a:pPr marL="0" indent="0" fontAlgn="auto">
              <a:spcAft>
                <a:spcPts val="0"/>
              </a:spcAft>
              <a:buClr>
                <a:schemeClr val="accent3"/>
              </a:buClr>
              <a:buNone/>
              <a:defRPr/>
            </a:pPr>
            <a:r>
              <a:rPr lang="el-GR" sz="3800" b="1" dirty="0">
                <a:solidFill>
                  <a:schemeClr val="accent1"/>
                </a:solidFill>
                <a:latin typeface="+mj-lt"/>
              </a:rPr>
              <a:t>11</a:t>
            </a:r>
            <a:r>
              <a:rPr lang="el-GR" sz="4100" b="1" dirty="0">
                <a:solidFill>
                  <a:schemeClr val="accent1"/>
                </a:solidFill>
                <a:latin typeface="+mj-lt"/>
              </a:rPr>
              <a:t>. </a:t>
            </a:r>
            <a:r>
              <a:rPr lang="el-GR" sz="4500" dirty="0">
                <a:solidFill>
                  <a:schemeClr val="tx1">
                    <a:lumMod val="65000"/>
                    <a:lumOff val="35000"/>
                  </a:schemeClr>
                </a:solidFill>
                <a:latin typeface="+mj-lt"/>
              </a:rPr>
              <a:t>Το Φύλλο Καταμέτρησης Ψήφων:</a:t>
            </a:r>
          </a:p>
          <a:p>
            <a:pPr>
              <a:defRPr/>
            </a:pPr>
            <a:r>
              <a:rPr lang="el-GR" sz="4500" dirty="0">
                <a:solidFill>
                  <a:schemeClr val="tx1">
                    <a:lumMod val="65000"/>
                    <a:lumOff val="35000"/>
                  </a:schemeClr>
                </a:solidFill>
              </a:rPr>
              <a:t>Συμπληρώνεται και Σφραγίζεται</a:t>
            </a:r>
          </a:p>
          <a:p>
            <a:pPr>
              <a:defRPr/>
            </a:pPr>
            <a:r>
              <a:rPr lang="el-GR" sz="4500" dirty="0">
                <a:solidFill>
                  <a:schemeClr val="tx1">
                    <a:lumMod val="65000"/>
                    <a:lumOff val="35000"/>
                  </a:schemeClr>
                </a:solidFill>
                <a:latin typeface="+mj-lt"/>
              </a:rPr>
              <a:t>Υπογράφεται από τον Προεδρεύοντα αφού βεβαιωθεί για την ορθότητα των καταχωρήσεων </a:t>
            </a:r>
          </a:p>
          <a:p>
            <a:pPr>
              <a:defRPr/>
            </a:pPr>
            <a:r>
              <a:rPr lang="el-GR" sz="4500" dirty="0">
                <a:solidFill>
                  <a:schemeClr val="tx1">
                    <a:lumMod val="65000"/>
                    <a:lumOff val="35000"/>
                  </a:schemeClr>
                </a:solidFill>
                <a:latin typeface="+mj-lt"/>
              </a:rPr>
              <a:t>Υπογράφεται και από τους 2 Βοηθούς (Καταμετρητή και </a:t>
            </a:r>
            <a:r>
              <a:rPr lang="el-GR" sz="4500" dirty="0" err="1">
                <a:solidFill>
                  <a:schemeClr val="tx1">
                    <a:lumMod val="65000"/>
                    <a:lumOff val="35000"/>
                  </a:schemeClr>
                </a:solidFill>
                <a:latin typeface="+mj-lt"/>
              </a:rPr>
              <a:t>Καταγραφέα</a:t>
            </a:r>
            <a:r>
              <a:rPr lang="el-GR" sz="4500" dirty="0">
                <a:solidFill>
                  <a:schemeClr val="tx1">
                    <a:lumMod val="65000"/>
                    <a:lumOff val="35000"/>
                  </a:schemeClr>
                </a:solidFill>
                <a:latin typeface="+mj-lt"/>
              </a:rPr>
              <a:t>)</a:t>
            </a:r>
          </a:p>
          <a:p>
            <a:pPr marL="0" indent="0">
              <a:buNone/>
              <a:defRPr/>
            </a:pPr>
            <a:r>
              <a:rPr lang="el-GR" sz="3800" dirty="0">
                <a:solidFill>
                  <a:schemeClr val="tx1">
                    <a:lumMod val="65000"/>
                    <a:lumOff val="35000"/>
                  </a:schemeClr>
                </a:solidFill>
                <a:latin typeface="+mj-lt"/>
              </a:rPr>
              <a:t>(Προαιρετικά και από τους Αντιπροσώπους.  Εάν κάποιος Αντιπρόσωπος δεν επιθυμεί να το υπογράψει, καταγράφεται ότι παρευρέθηκε</a:t>
            </a:r>
            <a:r>
              <a:rPr lang="el-GR" sz="3400" dirty="0">
                <a:solidFill>
                  <a:schemeClr val="tx1">
                    <a:lumMod val="65000"/>
                    <a:lumOff val="35000"/>
                  </a:schemeClr>
                </a:solidFill>
                <a:latin typeface="+mj-lt"/>
              </a:rPr>
              <a:t>)</a:t>
            </a:r>
          </a:p>
          <a:p>
            <a:pPr>
              <a:defRPr/>
            </a:pPr>
            <a:r>
              <a:rPr lang="el-GR" sz="4100" dirty="0">
                <a:solidFill>
                  <a:schemeClr val="tx1">
                    <a:lumMod val="65000"/>
                    <a:lumOff val="35000"/>
                  </a:schemeClr>
                </a:solidFill>
                <a:latin typeface="+mj-lt"/>
              </a:rPr>
              <a:t>Αποστέλλεται με Τηλεομοιότυπο από τον Προεδρεύοντα στον Έφορο Εκλογής </a:t>
            </a:r>
            <a:r>
              <a:rPr lang="el-GR" sz="4100" b="1" dirty="0">
                <a:solidFill>
                  <a:schemeClr val="accent1"/>
                </a:solidFill>
              </a:rPr>
              <a:t>22504600</a:t>
            </a:r>
            <a:r>
              <a:rPr lang="el-GR" sz="4100" b="1" dirty="0">
                <a:solidFill>
                  <a:srgbClr val="FF0000"/>
                </a:solidFill>
              </a:rPr>
              <a:t> </a:t>
            </a:r>
            <a:r>
              <a:rPr lang="el-GR" sz="4100" dirty="0">
                <a:solidFill>
                  <a:schemeClr val="tx1">
                    <a:lumMod val="65000"/>
                    <a:lumOff val="35000"/>
                  </a:schemeClr>
                </a:solidFill>
                <a:latin typeface="+mj-lt"/>
              </a:rPr>
              <a:t>Η αποστολή θα επιβεβαιωθεί τηλεφωνικά </a:t>
            </a:r>
            <a:endParaRPr lang="el-GR" sz="3600" dirty="0">
              <a:solidFill>
                <a:schemeClr val="tx1">
                  <a:lumMod val="65000"/>
                  <a:lumOff val="35000"/>
                </a:schemeClr>
              </a:solidFill>
              <a:latin typeface="+mj-lt"/>
            </a:endParaRPr>
          </a:p>
          <a:p>
            <a:pPr marL="514350" indent="-514350" fontAlgn="auto">
              <a:spcAft>
                <a:spcPts val="0"/>
              </a:spcAft>
              <a:buClr>
                <a:schemeClr val="accent3"/>
              </a:buClr>
              <a:buNone/>
              <a:defRPr/>
            </a:pPr>
            <a:endParaRPr lang="el-GR" sz="2300" dirty="0">
              <a:effectLst>
                <a:outerShdw blurRad="38100" dist="38100" dir="2700000" algn="tl">
                  <a:srgbClr val="000000">
                    <a:alpha val="43137"/>
                  </a:srgbClr>
                </a:outerShdw>
              </a:effectLst>
              <a:latin typeface="+mj-lt"/>
            </a:endParaRPr>
          </a:p>
          <a:p>
            <a:pPr marL="274320" indent="-274320" fontAlgn="auto">
              <a:spcAft>
                <a:spcPts val="0"/>
              </a:spcAft>
              <a:buClr>
                <a:schemeClr val="accent3"/>
              </a:buClr>
              <a:buNone/>
              <a:defRPr/>
            </a:pPr>
            <a:endParaRPr lang="en-US" sz="2300" dirty="0">
              <a:effectLst>
                <a:outerShdw blurRad="38100" dist="38100" dir="2700000" algn="tl">
                  <a:srgbClr val="000000">
                    <a:alpha val="43137"/>
                  </a:srgbClr>
                </a:outerShdw>
              </a:effectLst>
              <a:latin typeface="+mj-lt"/>
            </a:endParaRPr>
          </a:p>
        </p:txBody>
      </p:sp>
      <p:sp>
        <p:nvSpPr>
          <p:cNvPr id="7"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76</a:t>
            </a:fld>
            <a:endParaRPr lang="en-US"/>
          </a:p>
        </p:txBody>
      </p:sp>
    </p:spTree>
    <p:extLst>
      <p:ext uri="{BB962C8B-B14F-4D97-AF65-F5344CB8AC3E}">
        <p14:creationId xmlns:p14="http://schemas.microsoft.com/office/powerpoint/2010/main" val="2664986080"/>
      </p:ext>
    </p:extLst>
  </p:cSld>
  <p:clrMapOvr>
    <a:masterClrMapping/>
  </p:clrMapOvr>
  <p:transition>
    <p:push/>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69">
                                            <p:txEl>
                                              <p:pRg st="0" end="0"/>
                                            </p:txEl>
                                          </p:spTgt>
                                        </p:tgtEl>
                                        <p:attrNameLst>
                                          <p:attrName>style.visibility</p:attrName>
                                        </p:attrNameLst>
                                      </p:cBhvr>
                                      <p:to>
                                        <p:strVal val="visible"/>
                                      </p:to>
                                    </p:set>
                                    <p:animEffect transition="in" filter="fade">
                                      <p:cBhvr>
                                        <p:cTn id="11" dur="1000"/>
                                        <p:tgtEl>
                                          <p:spTgt spid="1126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1269">
                                            <p:txEl>
                                              <p:pRg st="1" end="1"/>
                                            </p:txEl>
                                          </p:spTgt>
                                        </p:tgtEl>
                                        <p:attrNameLst>
                                          <p:attrName>style.visibility</p:attrName>
                                        </p:attrNameLst>
                                      </p:cBhvr>
                                      <p:to>
                                        <p:strVal val="visible"/>
                                      </p:to>
                                    </p:set>
                                    <p:animEffect transition="in" filter="fade">
                                      <p:cBhvr>
                                        <p:cTn id="15" dur="1000"/>
                                        <p:tgtEl>
                                          <p:spTgt spid="11269">
                                            <p:txEl>
                                              <p:pRg st="1" end="1"/>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1269">
                                            <p:txEl>
                                              <p:pRg st="2" end="2"/>
                                            </p:txEl>
                                          </p:spTgt>
                                        </p:tgtEl>
                                        <p:attrNameLst>
                                          <p:attrName>style.visibility</p:attrName>
                                        </p:attrNameLst>
                                      </p:cBhvr>
                                      <p:to>
                                        <p:strVal val="visible"/>
                                      </p:to>
                                    </p:set>
                                    <p:animEffect transition="in" filter="fade">
                                      <p:cBhvr>
                                        <p:cTn id="19" dur="1000"/>
                                        <p:tgtEl>
                                          <p:spTgt spid="11269">
                                            <p:txEl>
                                              <p:pRg st="2" end="2"/>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11269">
                                            <p:txEl>
                                              <p:pRg st="3" end="3"/>
                                            </p:txEl>
                                          </p:spTgt>
                                        </p:tgtEl>
                                        <p:attrNameLst>
                                          <p:attrName>style.visibility</p:attrName>
                                        </p:attrNameLst>
                                      </p:cBhvr>
                                      <p:to>
                                        <p:strVal val="visible"/>
                                      </p:to>
                                    </p:set>
                                    <p:animEffect transition="in" filter="fade">
                                      <p:cBhvr>
                                        <p:cTn id="23" dur="1000"/>
                                        <p:tgtEl>
                                          <p:spTgt spid="11269">
                                            <p:txEl>
                                              <p:pRg st="3" end="3"/>
                                            </p:txEl>
                                          </p:spTgt>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fade">
                                      <p:cBhvr>
                                        <p:cTn id="27" dur="1000"/>
                                        <p:tgtEl>
                                          <p:spTgt spid="11269">
                                            <p:txEl>
                                              <p:pRg st="4" end="4"/>
                                            </p:txEl>
                                          </p:spTgt>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11269">
                                            <p:txEl>
                                              <p:pRg st="5" end="5"/>
                                            </p:txEl>
                                          </p:spTgt>
                                        </p:tgtEl>
                                        <p:attrNameLst>
                                          <p:attrName>style.visibility</p:attrName>
                                        </p:attrNameLst>
                                      </p:cBhvr>
                                      <p:to>
                                        <p:strVal val="visible"/>
                                      </p:to>
                                    </p:set>
                                    <p:animEffect transition="in" filter="fade">
                                      <p:cBhvr>
                                        <p:cTn id="31" dur="1000"/>
                                        <p:tgtEl>
                                          <p:spTgt spid="112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77</a:t>
            </a:fld>
            <a:endParaRPr lang="en-US"/>
          </a:p>
        </p:txBody>
      </p:sp>
      <p:pic>
        <p:nvPicPr>
          <p:cNvPr id="2" name="Picture 1"/>
          <p:cNvPicPr>
            <a:picLocks noChangeAspect="1"/>
          </p:cNvPicPr>
          <p:nvPr/>
        </p:nvPicPr>
        <p:blipFill rotWithShape="1">
          <a:blip r:embed="rId2"/>
          <a:srcRect l="25570" t="16815" r="43865" b="5407"/>
          <a:stretch/>
        </p:blipFill>
        <p:spPr>
          <a:xfrm>
            <a:off x="1291078" y="0"/>
            <a:ext cx="4793603" cy="6858000"/>
          </a:xfrm>
          <a:prstGeom prst="rect">
            <a:avLst/>
          </a:prstGeom>
        </p:spPr>
      </p:pic>
      <p:pic>
        <p:nvPicPr>
          <p:cNvPr id="3" name="Picture 2"/>
          <p:cNvPicPr>
            <a:picLocks noChangeAspect="1"/>
          </p:cNvPicPr>
          <p:nvPr/>
        </p:nvPicPr>
        <p:blipFill rotWithShape="1">
          <a:blip r:embed="rId3"/>
          <a:srcRect l="25459" t="17609" r="43753" b="5407"/>
          <a:stretch/>
        </p:blipFill>
        <p:spPr>
          <a:xfrm>
            <a:off x="6313714" y="0"/>
            <a:ext cx="4876800" cy="6855792"/>
          </a:xfrm>
          <a:prstGeom prst="rect">
            <a:avLst/>
          </a:prstGeom>
        </p:spPr>
      </p:pic>
      <p:sp>
        <p:nvSpPr>
          <p:cNvPr id="7" name="Rectangle 6"/>
          <p:cNvSpPr/>
          <p:nvPr/>
        </p:nvSpPr>
        <p:spPr>
          <a:xfrm rot="20073193">
            <a:off x="-125669" y="5200140"/>
            <a:ext cx="2337287" cy="707886"/>
          </a:xfrm>
          <a:prstGeom prst="rect">
            <a:avLst/>
          </a:prstGeom>
          <a:noFill/>
        </p:spPr>
        <p:txBody>
          <a:bodyPr wrap="square" lIns="91440" tIns="45720" rIns="91440" bIns="45720">
            <a:spAutoFit/>
          </a:bodyPr>
          <a:lstStyle/>
          <a:p>
            <a:pPr algn="ctr"/>
            <a:r>
              <a:rPr lang="el-GR" sz="4000" b="0" cap="none" spc="0" dirty="0">
                <a:ln w="0"/>
                <a:solidFill>
                  <a:schemeClr val="accent1"/>
                </a:solidFill>
                <a:effectLst>
                  <a:outerShdw blurRad="38100" dist="25400" dir="5400000" algn="ctr" rotWithShape="0">
                    <a:srgbClr val="6E747A">
                      <a:alpha val="43000"/>
                    </a:srgbClr>
                  </a:outerShdw>
                </a:effectLst>
              </a:rPr>
              <a:t>Μπροσ</a:t>
            </a:r>
            <a:r>
              <a:rPr lang="el-GR" sz="4000" dirty="0">
                <a:ln w="0"/>
                <a:solidFill>
                  <a:schemeClr val="accent1"/>
                </a:solidFill>
                <a:effectLst>
                  <a:outerShdw blurRad="38100" dist="25400" dir="5400000" algn="ctr" rotWithShape="0">
                    <a:srgbClr val="6E747A">
                      <a:alpha val="43000"/>
                    </a:srgbClr>
                  </a:outerShdw>
                </a:effectLst>
              </a:rPr>
              <a:t>τά</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rot="20073193">
            <a:off x="9833727" y="5298018"/>
            <a:ext cx="2713574" cy="707886"/>
          </a:xfrm>
          <a:prstGeom prst="rect">
            <a:avLst/>
          </a:prstGeom>
          <a:noFill/>
        </p:spPr>
        <p:txBody>
          <a:bodyPr wrap="square" lIns="91440" tIns="45720" rIns="91440" bIns="45720">
            <a:spAutoFit/>
          </a:bodyPr>
          <a:lstStyle/>
          <a:p>
            <a:pPr algn="ctr"/>
            <a:r>
              <a:rPr lang="el-GR" sz="4000" b="0" cap="none" spc="0" dirty="0">
                <a:ln w="0"/>
                <a:solidFill>
                  <a:schemeClr val="accent1"/>
                </a:solidFill>
                <a:effectLst>
                  <a:outerShdw blurRad="38100" dist="25400" dir="5400000" algn="ctr" rotWithShape="0">
                    <a:srgbClr val="6E747A">
                      <a:alpha val="43000"/>
                    </a:srgbClr>
                  </a:outerShdw>
                </a:effectLst>
              </a:rPr>
              <a:t>Πίσω</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9835900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78</a:t>
            </a:fld>
            <a:endParaRPr lang="en-US"/>
          </a:p>
        </p:txBody>
      </p:sp>
      <p:pic>
        <p:nvPicPr>
          <p:cNvPr id="2" name="Picture 1"/>
          <p:cNvPicPr>
            <a:picLocks noChangeAspect="1"/>
          </p:cNvPicPr>
          <p:nvPr/>
        </p:nvPicPr>
        <p:blipFill rotWithShape="1">
          <a:blip r:embed="rId2"/>
          <a:srcRect l="25347" t="18601" r="43865" b="43502"/>
          <a:stretch/>
        </p:blipFill>
        <p:spPr>
          <a:xfrm>
            <a:off x="1291773" y="-43542"/>
            <a:ext cx="9826173" cy="6858000"/>
          </a:xfrm>
          <a:prstGeom prst="rect">
            <a:avLst/>
          </a:prstGeom>
        </p:spPr>
      </p:pic>
      <p:sp>
        <p:nvSpPr>
          <p:cNvPr id="8" name="Oval 7"/>
          <p:cNvSpPr/>
          <p:nvPr/>
        </p:nvSpPr>
        <p:spPr>
          <a:xfrm>
            <a:off x="9232900" y="3752850"/>
            <a:ext cx="1016000" cy="3546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65700" y="3632200"/>
            <a:ext cx="1016000" cy="3546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267443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79</a:t>
            </a:fld>
            <a:endParaRPr lang="en-US"/>
          </a:p>
        </p:txBody>
      </p:sp>
      <p:pic>
        <p:nvPicPr>
          <p:cNvPr id="2" name="Picture 1"/>
          <p:cNvPicPr>
            <a:picLocks noChangeAspect="1"/>
          </p:cNvPicPr>
          <p:nvPr/>
        </p:nvPicPr>
        <p:blipFill rotWithShape="1">
          <a:blip r:embed="rId2"/>
          <a:srcRect l="25459" t="35678" r="43864" b="5406"/>
          <a:stretch/>
        </p:blipFill>
        <p:spPr>
          <a:xfrm>
            <a:off x="2786050" y="57151"/>
            <a:ext cx="6459550" cy="6974856"/>
          </a:xfrm>
          <a:prstGeom prst="rect">
            <a:avLst/>
          </a:prstGeom>
        </p:spPr>
      </p:pic>
    </p:spTree>
    <p:extLst>
      <p:ext uri="{BB962C8B-B14F-4D97-AF65-F5344CB8AC3E}">
        <p14:creationId xmlns:p14="http://schemas.microsoft.com/office/powerpoint/2010/main" val="173739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69" y="1853754"/>
            <a:ext cx="10154686" cy="4311915"/>
          </a:xfrm>
        </p:spPr>
        <p:txBody>
          <a:bodyPr>
            <a:normAutofit/>
          </a:bodyPr>
          <a:lstStyle/>
          <a:p>
            <a:endParaRPr lang="el-GR" dirty="0"/>
          </a:p>
          <a:p>
            <a:endParaRPr lang="el-GR" dirty="0"/>
          </a:p>
          <a:p>
            <a:endParaRPr lang="el-GR" dirty="0"/>
          </a:p>
          <a:p>
            <a:endParaRPr lang="el-GR" dirty="0"/>
          </a:p>
          <a:p>
            <a:endParaRPr lang="el-GR" dirty="0"/>
          </a:p>
          <a:p>
            <a:pPr marL="0" indent="0">
              <a:buNone/>
            </a:pPr>
            <a:endParaRPr lang="el-GR" sz="1600" u="sng" dirty="0">
              <a:solidFill>
                <a:schemeClr val="tx1">
                  <a:lumMod val="65000"/>
                  <a:lumOff val="35000"/>
                </a:schemeClr>
              </a:solidFill>
            </a:endParaRPr>
          </a:p>
          <a:p>
            <a:pPr marL="0" indent="0">
              <a:buNone/>
            </a:pPr>
            <a:r>
              <a:rPr lang="el-GR" sz="2800" u="sng" dirty="0">
                <a:solidFill>
                  <a:schemeClr val="accent1"/>
                </a:solidFill>
              </a:rPr>
              <a:t>ΝΑ ΤΗΡΗΘΕΙ ΠΙΣΤΑ</a:t>
            </a:r>
            <a:r>
              <a:rPr lang="el-GR" sz="2800" dirty="0">
                <a:solidFill>
                  <a:schemeClr val="accent1"/>
                </a:solidFill>
              </a:rPr>
              <a:t> </a:t>
            </a:r>
            <a:r>
              <a:rPr lang="el-GR" sz="2800" dirty="0">
                <a:solidFill>
                  <a:schemeClr val="tx1">
                    <a:lumMod val="65000"/>
                    <a:lumOff val="35000"/>
                  </a:schemeClr>
                </a:solidFill>
              </a:rPr>
              <a:t>προς  αποφυγή συνωστισμού και ταλαιπωρίας</a:t>
            </a:r>
            <a:endParaRPr lang="en-GB" sz="2800" dirty="0">
              <a:solidFill>
                <a:schemeClr val="tx1">
                  <a:lumMod val="65000"/>
                  <a:lumOff val="35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214620815"/>
              </p:ext>
            </p:extLst>
          </p:nvPr>
        </p:nvGraphicFramePr>
        <p:xfrm>
          <a:off x="900168" y="2306922"/>
          <a:ext cx="10508061" cy="1757077"/>
        </p:xfrm>
        <a:graphic>
          <a:graphicData uri="http://schemas.openxmlformats.org/drawingml/2006/table">
            <a:tbl>
              <a:tblPr firstRow="1" firstCol="1" lastRow="1" lastCol="1" bandRow="1" bandCol="1">
                <a:effectLst>
                  <a:innerShdw blurRad="63500" dist="50800" dir="10800000">
                    <a:prstClr val="black">
                      <a:alpha val="50000"/>
                    </a:prstClr>
                  </a:innerShdw>
                </a:effectLst>
              </a:tblPr>
              <a:tblGrid>
                <a:gridCol w="1465444">
                  <a:extLst>
                    <a:ext uri="{9D8B030D-6E8A-4147-A177-3AD203B41FA5}">
                      <a16:colId xmlns:a16="http://schemas.microsoft.com/office/drawing/2014/main" val="20000"/>
                    </a:ext>
                  </a:extLst>
                </a:gridCol>
                <a:gridCol w="1781272">
                  <a:extLst>
                    <a:ext uri="{9D8B030D-6E8A-4147-A177-3AD203B41FA5}">
                      <a16:colId xmlns:a16="http://schemas.microsoft.com/office/drawing/2014/main" val="20001"/>
                    </a:ext>
                  </a:extLst>
                </a:gridCol>
                <a:gridCol w="1631955">
                  <a:extLst>
                    <a:ext uri="{9D8B030D-6E8A-4147-A177-3AD203B41FA5}">
                      <a16:colId xmlns:a16="http://schemas.microsoft.com/office/drawing/2014/main" val="20002"/>
                    </a:ext>
                  </a:extLst>
                </a:gridCol>
                <a:gridCol w="3520444">
                  <a:extLst>
                    <a:ext uri="{9D8B030D-6E8A-4147-A177-3AD203B41FA5}">
                      <a16:colId xmlns:a16="http://schemas.microsoft.com/office/drawing/2014/main" val="20003"/>
                    </a:ext>
                  </a:extLst>
                </a:gridCol>
                <a:gridCol w="2108946">
                  <a:extLst>
                    <a:ext uri="{9D8B030D-6E8A-4147-A177-3AD203B41FA5}">
                      <a16:colId xmlns:a16="http://schemas.microsoft.com/office/drawing/2014/main" val="20004"/>
                    </a:ext>
                  </a:extLst>
                </a:gridCol>
              </a:tblGrid>
              <a:tr h="702831">
                <a:tc>
                  <a:txBody>
                    <a:bodyPr/>
                    <a:lstStyle/>
                    <a:p>
                      <a:pPr algn="ctr">
                        <a:spcAft>
                          <a:spcPts val="0"/>
                        </a:spcAft>
                      </a:pPr>
                      <a:r>
                        <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ΗΜΕΡΑ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ΗΜΕΡΟΜΗΝΙΑ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ΩΡΑ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ΤΟΠΟΣ</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ΕΚΛΟΓΙΚΗ ΠΕΡΙΦΕΡΕΙΑ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54246">
                <a:tc>
                  <a:txBody>
                    <a:bodyPr/>
                    <a:lstStyle/>
                    <a:p>
                      <a:pPr algn="ctr">
                        <a:spcAft>
                          <a:spcPts val="0"/>
                        </a:spcAft>
                      </a:pPr>
                      <a:r>
                        <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Παρασκευή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28/05/2021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8:00 – 12:30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l-GR" sz="18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Αίθουσα</a:t>
                      </a:r>
                      <a:r>
                        <a:rPr lang="el-GR" sz="1800" b="1" baseline="0"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Πολλαπλής Χρήσης Λυκείου Εθνομάρτυρα Κυπριανού </a:t>
                      </a:r>
                      <a:r>
                        <a:rPr lang="el-GR" sz="1800" b="1" baseline="0" dirty="0" err="1">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Στροβόλου</a:t>
                      </a:r>
                      <a:endPar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l-GR" sz="18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Λευκωσία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bl>
          </a:graphicData>
        </a:graphic>
      </p:graphicFrame>
      <p:pic>
        <p:nvPicPr>
          <p:cNvPr id="12" name="Content Placeholder 5"/>
          <p:cNvPicPr>
            <a:picLocks noChangeAspect="1"/>
          </p:cNvPicPr>
          <p:nvPr/>
        </p:nvPicPr>
        <p:blipFill rotWithShape="1">
          <a:blip r:embed="rId2"/>
          <a:srcRect l="37003" t="11063" r="17496" b="15044"/>
          <a:stretch/>
        </p:blipFill>
        <p:spPr>
          <a:xfrm>
            <a:off x="10933611" y="293231"/>
            <a:ext cx="814912" cy="850564"/>
          </a:xfrm>
          <a:prstGeom prst="rect">
            <a:avLst/>
          </a:prstGeom>
        </p:spPr>
      </p:pic>
      <p:sp>
        <p:nvSpPr>
          <p:cNvPr id="8" name="Title 7"/>
          <p:cNvSpPr>
            <a:spLocks noGrp="1"/>
          </p:cNvSpPr>
          <p:nvPr>
            <p:ph type="title"/>
          </p:nvPr>
        </p:nvSpPr>
        <p:spPr/>
        <p:txBody>
          <a:bodyPr>
            <a:normAutofit/>
          </a:bodyPr>
          <a:lstStyle/>
          <a:p>
            <a:pPr algn="ctr"/>
            <a:r>
              <a:rPr lang="el-GR" sz="4400" b="1" dirty="0">
                <a:solidFill>
                  <a:schemeClr val="tx1">
                    <a:lumMod val="65000"/>
                    <a:lumOff val="35000"/>
                  </a:schemeClr>
                </a:solidFill>
              </a:rPr>
              <a:t>ΠΑΡΑΛΑΒΗ ΚΑΛΠΩΝ</a:t>
            </a:r>
            <a:endParaRPr lang="en-GB" sz="4400" dirty="0"/>
          </a:p>
        </p:txBody>
      </p:sp>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a:t>
            </a:fld>
            <a:endParaRPr lang="en-US"/>
          </a:p>
        </p:txBody>
      </p:sp>
    </p:spTree>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80</a:t>
            </a:fld>
            <a:endParaRPr lang="en-US"/>
          </a:p>
        </p:txBody>
      </p:sp>
      <p:pic>
        <p:nvPicPr>
          <p:cNvPr id="2" name="Picture 1"/>
          <p:cNvPicPr>
            <a:picLocks noChangeAspect="1"/>
          </p:cNvPicPr>
          <p:nvPr/>
        </p:nvPicPr>
        <p:blipFill rotWithShape="1">
          <a:blip r:embed="rId2"/>
          <a:srcRect l="25459" t="35678" r="43864" b="5406"/>
          <a:stretch/>
        </p:blipFill>
        <p:spPr>
          <a:xfrm>
            <a:off x="2786050" y="57151"/>
            <a:ext cx="6459550" cy="6974856"/>
          </a:xfrm>
          <a:prstGeom prst="rect">
            <a:avLst/>
          </a:prstGeom>
        </p:spPr>
      </p:pic>
      <p:sp>
        <p:nvSpPr>
          <p:cNvPr id="3" name="Oval 2"/>
          <p:cNvSpPr/>
          <p:nvPr/>
        </p:nvSpPr>
        <p:spPr>
          <a:xfrm>
            <a:off x="5152571" y="437696"/>
            <a:ext cx="740229" cy="2467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975385" y="515255"/>
            <a:ext cx="740229" cy="2467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039099" y="257175"/>
            <a:ext cx="638175" cy="25626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892800" y="4686300"/>
            <a:ext cx="638175" cy="25626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900133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82580" y="1758665"/>
            <a:ext cx="11764952" cy="5527519"/>
          </a:xfrm>
        </p:spPr>
        <p:txBody>
          <a:bodyPr rtlCol="0">
            <a:noAutofit/>
          </a:bodyPr>
          <a:lstStyle/>
          <a:p>
            <a:pPr marL="0" indent="0" fontAlgn="auto">
              <a:spcAft>
                <a:spcPts val="0"/>
              </a:spcAft>
              <a:buClr>
                <a:schemeClr val="accent3"/>
              </a:buClr>
              <a:buNone/>
              <a:defRPr/>
            </a:pPr>
            <a:r>
              <a:rPr lang="el-GR" sz="2400" b="1" dirty="0">
                <a:solidFill>
                  <a:schemeClr val="accent1"/>
                </a:solidFill>
              </a:rPr>
              <a:t>12. </a:t>
            </a:r>
            <a:r>
              <a:rPr lang="el-GR" sz="2800" dirty="0">
                <a:solidFill>
                  <a:schemeClr val="tx1">
                    <a:lumMod val="65000"/>
                    <a:lumOff val="35000"/>
                  </a:schemeClr>
                </a:solidFill>
              </a:rPr>
              <a:t>Διαλογή &amp; καταμέτρηση των σταυρών προτίμησης</a:t>
            </a:r>
          </a:p>
          <a:p>
            <a:pPr>
              <a:defRPr/>
            </a:pPr>
            <a:r>
              <a:rPr lang="el-GR" sz="2400" dirty="0">
                <a:solidFill>
                  <a:schemeClr val="tx1">
                    <a:lumMod val="65000"/>
                    <a:lumOff val="35000"/>
                  </a:schemeClr>
                </a:solidFill>
              </a:rPr>
              <a:t>Ο ένας Βοηθός υπάλληλος ανοίγει ένα-ένα τα ψηφοδέλτια κάθε κόμματος</a:t>
            </a:r>
          </a:p>
          <a:p>
            <a:pPr>
              <a:defRPr/>
            </a:pPr>
            <a:r>
              <a:rPr lang="el-GR" sz="2400" dirty="0">
                <a:solidFill>
                  <a:schemeClr val="tx1">
                    <a:lumMod val="65000"/>
                    <a:lumOff val="35000"/>
                  </a:schemeClr>
                </a:solidFill>
              </a:rPr>
              <a:t>Διαβάζει τα ονόματα των υποψηφίων υπέρ των οποίων δόθηκαν οι σταυροί προτίμησης </a:t>
            </a:r>
          </a:p>
          <a:p>
            <a:pPr>
              <a:defRPr/>
            </a:pPr>
            <a:r>
              <a:rPr lang="el-GR" sz="2400" dirty="0">
                <a:solidFill>
                  <a:schemeClr val="tx1">
                    <a:lumMod val="65000"/>
                    <a:lumOff val="35000"/>
                  </a:schemeClr>
                </a:solidFill>
              </a:rPr>
              <a:t>Ο δεύτερος Βοηθός υπάλληλος καταγράφει τους σταυρούς προτίμησης με κάθετες, οριζόντιες και μια διαγώνια γραμμή μέσα στα τετράγωνα του Πίνακα Καταμέτρησης κάθε κόμματος </a:t>
            </a:r>
          </a:p>
          <a:p>
            <a:pPr>
              <a:defRPr/>
            </a:pPr>
            <a:r>
              <a:rPr lang="el-GR" sz="2400" dirty="0">
                <a:solidFill>
                  <a:schemeClr val="tx1">
                    <a:lumMod val="65000"/>
                    <a:lumOff val="35000"/>
                  </a:schemeClr>
                </a:solidFill>
              </a:rPr>
              <a:t>Σε κάθε τετράγωνο θα πρέπει να καταγράφονται πέντε (5) ψήφοι (σταυροί προτίμησης) όπως σχηματίζεται πιο κάτω: </a:t>
            </a:r>
          </a:p>
          <a:p>
            <a:pPr marL="0" indent="0" fontAlgn="auto">
              <a:spcAft>
                <a:spcPts val="0"/>
              </a:spcAft>
              <a:buClr>
                <a:schemeClr val="accent3"/>
              </a:buClr>
              <a:buNone/>
              <a:defRPr/>
            </a:pPr>
            <a:endParaRPr lang="el-GR" sz="2400" dirty="0">
              <a:effectLst>
                <a:outerShdw blurRad="38100" dist="38100" dir="2700000" algn="tl">
                  <a:srgbClr val="000000">
                    <a:alpha val="43137"/>
                  </a:srgbClr>
                </a:outerShdw>
              </a:effectLst>
            </a:endParaRPr>
          </a:p>
          <a:p>
            <a:pPr marL="0" indent="0" fontAlgn="auto">
              <a:spcAft>
                <a:spcPts val="0"/>
              </a:spcAft>
              <a:buClr>
                <a:schemeClr val="accent3"/>
              </a:buClr>
              <a:buNone/>
              <a:defRPr/>
            </a:pPr>
            <a:endParaRPr lang="el-GR" sz="2400" dirty="0">
              <a:effectLst>
                <a:outerShdw blurRad="38100" dist="38100" dir="2700000" algn="tl">
                  <a:srgbClr val="000000">
                    <a:alpha val="43137"/>
                  </a:srgbClr>
                </a:outerShdw>
              </a:effectLst>
            </a:endParaRPr>
          </a:p>
          <a:p>
            <a:pPr marL="274320" indent="-274320" fontAlgn="auto">
              <a:spcAft>
                <a:spcPts val="0"/>
              </a:spcAft>
              <a:buClr>
                <a:schemeClr val="accent3"/>
              </a:buClr>
              <a:buFont typeface="Arial" pitchFamily="34" charset="0"/>
              <a:buChar char="•"/>
              <a:defRPr/>
            </a:pPr>
            <a:endParaRPr lang="en-US" sz="2800" dirty="0">
              <a:solidFill>
                <a:schemeClr val="tx1">
                  <a:lumMod val="65000"/>
                  <a:lumOff val="35000"/>
                </a:schemeClr>
              </a:solidFill>
              <a:effectLst>
                <a:outerShdw blurRad="38100" dist="38100" dir="2700000" algn="tl">
                  <a:srgbClr val="000000">
                    <a:alpha val="43137"/>
                  </a:srgbClr>
                </a:outerShdw>
              </a:effectLst>
              <a:latin typeface="+mj-lt"/>
            </a:endParaRPr>
          </a:p>
        </p:txBody>
      </p:sp>
      <p:grpSp>
        <p:nvGrpSpPr>
          <p:cNvPr id="3" name="Group 2"/>
          <p:cNvGrpSpPr/>
          <p:nvPr/>
        </p:nvGrpSpPr>
        <p:grpSpPr>
          <a:xfrm>
            <a:off x="4511166" y="5442854"/>
            <a:ext cx="713977" cy="595090"/>
            <a:chOff x="4069833" y="4760686"/>
            <a:chExt cx="1126281" cy="1059543"/>
          </a:xfrm>
        </p:grpSpPr>
        <p:sp>
          <p:nvSpPr>
            <p:cNvPr id="2" name="Rectangle 1"/>
            <p:cNvSpPr/>
            <p:nvPr/>
          </p:nvSpPr>
          <p:spPr>
            <a:xfrm>
              <a:off x="4069833" y="4760686"/>
              <a:ext cx="1103086" cy="1045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4078514" y="4760686"/>
              <a:ext cx="1117600" cy="1059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pic>
        <p:nvPicPr>
          <p:cNvPr id="13" name="Picture 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pPr>
              <a:defRPr/>
            </a:pPr>
            <a:fld id="{167FFD2E-6AD8-4014-8A90-D61218B33E05}" type="slidenum">
              <a:rPr lang="en-US" smtClean="0"/>
              <a:pPr>
                <a:defRPr/>
              </a:pPr>
              <a:t>81</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20653" y="1915466"/>
            <a:ext cx="11479944" cy="3980368"/>
          </a:xfrm>
        </p:spPr>
        <p:txBody>
          <a:bodyPr rtlCol="0">
            <a:noAutofit/>
          </a:bodyPr>
          <a:lstStyle/>
          <a:p>
            <a:pPr marL="0" indent="0" fontAlgn="auto">
              <a:spcAft>
                <a:spcPts val="0"/>
              </a:spcAft>
              <a:buClr>
                <a:schemeClr val="accent3"/>
              </a:buClr>
              <a:buNone/>
              <a:defRPr/>
            </a:pPr>
            <a:r>
              <a:rPr lang="el-GR" sz="2800" dirty="0">
                <a:solidFill>
                  <a:schemeClr val="accent1"/>
                </a:solidFill>
              </a:rPr>
              <a:t>13. </a:t>
            </a:r>
            <a:r>
              <a:rPr lang="el-GR" sz="2800" dirty="0">
                <a:solidFill>
                  <a:schemeClr val="tx1">
                    <a:lumMod val="65000"/>
                    <a:lumOff val="35000"/>
                  </a:schemeClr>
                </a:solidFill>
              </a:rPr>
              <a:t>Συμπλήρωση του πίνακα καταγραφής σταυρών προτίμησης (βιβλιάριο):</a:t>
            </a:r>
          </a:p>
          <a:p>
            <a:pPr marL="514350" indent="-514350" fontAlgn="auto">
              <a:spcAft>
                <a:spcPts val="0"/>
              </a:spcAft>
              <a:buClr>
                <a:schemeClr val="accent3"/>
              </a:buClr>
              <a:buNone/>
              <a:defRPr/>
            </a:pPr>
            <a:r>
              <a:rPr lang="el-GR" sz="3200" dirty="0">
                <a:solidFill>
                  <a:schemeClr val="tx1">
                    <a:lumMod val="65000"/>
                    <a:lumOff val="35000"/>
                  </a:schemeClr>
                </a:solidFill>
                <a:effectLst>
                  <a:outerShdw blurRad="38100" dist="38100" dir="2700000" algn="tl">
                    <a:srgbClr val="000000">
                      <a:alpha val="43137"/>
                    </a:srgbClr>
                  </a:outerShdw>
                </a:effectLst>
              </a:rPr>
              <a:t>	</a:t>
            </a:r>
            <a:r>
              <a:rPr lang="el-GR" sz="2800" dirty="0">
                <a:solidFill>
                  <a:schemeClr val="tx1">
                    <a:lumMod val="65000"/>
                    <a:lumOff val="35000"/>
                  </a:schemeClr>
                </a:solidFill>
                <a:effectLst>
                  <a:outerShdw blurRad="38100" dist="38100" dir="2700000" algn="tl">
                    <a:srgbClr val="000000">
                      <a:alpha val="43137"/>
                    </a:srgbClr>
                  </a:outerShdw>
                </a:effectLst>
              </a:rPr>
              <a:t>Σ</a:t>
            </a:r>
            <a:r>
              <a:rPr lang="el-GR" sz="2800" dirty="0">
                <a:solidFill>
                  <a:schemeClr val="tx1">
                    <a:lumMod val="65000"/>
                    <a:lumOff val="35000"/>
                  </a:schemeClr>
                </a:solidFill>
              </a:rPr>
              <a:t>τη στήλη κάθε υποψηφίου αναγράφεται </a:t>
            </a:r>
            <a:r>
              <a:rPr lang="el-GR" sz="2800" b="1" dirty="0">
                <a:solidFill>
                  <a:schemeClr val="tx1">
                    <a:lumMod val="65000"/>
                    <a:lumOff val="35000"/>
                  </a:schemeClr>
                </a:solidFill>
              </a:rPr>
              <a:t>αριθμητικώς και ολογράφως </a:t>
            </a:r>
            <a:r>
              <a:rPr lang="el-GR" sz="2800" dirty="0">
                <a:solidFill>
                  <a:schemeClr val="tx1">
                    <a:lumMod val="65000"/>
                    <a:lumOff val="35000"/>
                  </a:schemeClr>
                </a:solidFill>
              </a:rPr>
              <a:t>ο αριθμός των σταυρών προτίμησης που πήρε και η αντίστοιχη σελίδα υπογράφεται προαιρετικά από τον εκπρόσωπο του κόμματος/υποψηφίου, εάν παρευρίσκεται. </a:t>
            </a:r>
          </a:p>
          <a:p>
            <a:pPr marL="457200" lvl="1" indent="0">
              <a:buNone/>
              <a:defRPr/>
            </a:pPr>
            <a:r>
              <a:rPr lang="el-GR" sz="2500" b="1" u="sng" dirty="0">
                <a:solidFill>
                  <a:schemeClr val="accent1"/>
                </a:solidFill>
              </a:rPr>
              <a:t>ΠΡΟΣΟΧΗ</a:t>
            </a:r>
            <a:r>
              <a:rPr lang="el-GR" sz="2500" b="1" dirty="0">
                <a:solidFill>
                  <a:schemeClr val="accent1"/>
                </a:solidFill>
              </a:rPr>
              <a:t>: Να καταγράφονται οι σταυροί προτίμησης στον σωστό Υποψήφιο!</a:t>
            </a:r>
          </a:p>
          <a:p>
            <a:pPr lvl="1">
              <a:defRPr/>
            </a:pPr>
            <a:r>
              <a:rPr lang="el-GR" sz="2800" dirty="0">
                <a:solidFill>
                  <a:schemeClr val="tx1">
                    <a:lumMod val="65000"/>
                    <a:lumOff val="35000"/>
                  </a:schemeClr>
                </a:solidFill>
              </a:rPr>
              <a:t>Ο Προεδρεύων </a:t>
            </a:r>
            <a:r>
              <a:rPr lang="el-GR" sz="2800" b="1" u="sng" dirty="0">
                <a:solidFill>
                  <a:schemeClr val="tx1">
                    <a:lumMod val="65000"/>
                    <a:lumOff val="35000"/>
                  </a:schemeClr>
                </a:solidFill>
              </a:rPr>
              <a:t>μονογράφει ΟΛΕΣ</a:t>
            </a:r>
            <a:r>
              <a:rPr lang="el-GR" sz="2800" dirty="0">
                <a:solidFill>
                  <a:schemeClr val="tx1">
                    <a:lumMod val="65000"/>
                    <a:lumOff val="35000"/>
                  </a:schemeClr>
                </a:solidFill>
              </a:rPr>
              <a:t> τις σελίδες</a:t>
            </a:r>
          </a:p>
        </p:txBody>
      </p:sp>
      <p:pic>
        <p:nvPicPr>
          <p:cNvPr id="11" name="Picture 4"/>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82</a:t>
            </a:fld>
            <a:endParaRPr lang="en-US"/>
          </a:p>
        </p:txBody>
      </p:sp>
      <p:pic>
        <p:nvPicPr>
          <p:cNvPr id="6" name="Picture 5" descr="C:\Documents and Settings\user\Local Settings\Temporary Internet Files\Content.IE5\7NR3QBD6\MCj04347500000[1].png"/>
          <p:cNvPicPr>
            <a:picLocks noChangeAspect="1" noChangeArrowheads="1"/>
          </p:cNvPicPr>
          <p:nvPr/>
        </p:nvPicPr>
        <p:blipFill>
          <a:blip r:embed="rId4"/>
          <a:srcRect/>
          <a:stretch>
            <a:fillRect/>
          </a:stretch>
        </p:blipFill>
        <p:spPr bwMode="auto">
          <a:xfrm>
            <a:off x="11071592" y="4493248"/>
            <a:ext cx="1034096" cy="1034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238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6"/>
                                        </p:tgtEl>
                                      </p:cBhvr>
                                    </p:animEffect>
                                    <p:animScale>
                                      <p:cBhvr>
                                        <p:cTn id="10"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120652" y="2234776"/>
            <a:ext cx="11628437" cy="3980368"/>
          </a:xfrm>
        </p:spPr>
        <p:txBody>
          <a:bodyPr rtlCol="0">
            <a:noAutofit/>
          </a:bodyPr>
          <a:lstStyle/>
          <a:p>
            <a:pPr marL="457200" lvl="1" indent="0">
              <a:buNone/>
              <a:defRPr/>
            </a:pPr>
            <a:r>
              <a:rPr lang="el-GR" sz="3000" b="1" dirty="0">
                <a:solidFill>
                  <a:schemeClr val="accent1"/>
                </a:solidFill>
              </a:rPr>
              <a:t>ΟΙ ΑΝΕΞΑΡΤΗΤΟΙ ΥΠΟΨΗΦΙΟΙ ΔΕΝ ΚΑΤΑΓΡΑΦΟΝΤΑΙ ΣΤΟ ΒΙΒΛΙΑΡΙΟ</a:t>
            </a:r>
          </a:p>
          <a:p>
            <a:pPr marL="457200" lvl="1" indent="0">
              <a:buNone/>
              <a:defRPr/>
            </a:pPr>
            <a:endParaRPr lang="el-GR" sz="3000" b="1" dirty="0">
              <a:solidFill>
                <a:schemeClr val="accent1"/>
              </a:solidFill>
            </a:endParaRPr>
          </a:p>
          <a:p>
            <a:pPr marL="457200" lvl="1" indent="0">
              <a:buNone/>
              <a:defRPr/>
            </a:pPr>
            <a:r>
              <a:rPr lang="el-GR" sz="3000" b="1" dirty="0">
                <a:solidFill>
                  <a:schemeClr val="tx1">
                    <a:lumMod val="65000"/>
                    <a:lumOff val="35000"/>
                  </a:schemeClr>
                </a:solidFill>
              </a:rPr>
              <a:t>Οι ψήφοι τους θεωρούνται κομματικές και καταγράφονται ΜΟΝΟ στο Φύλλο Καταμέτρησης Ψήφων (Κομματικών)</a:t>
            </a:r>
          </a:p>
        </p:txBody>
      </p:sp>
      <p:pic>
        <p:nvPicPr>
          <p:cNvPr id="11" name="Picture 4"/>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800" b="1" dirty="0">
                <a:solidFill>
                  <a:schemeClr val="tx1">
                    <a:lumMod val="65000"/>
                    <a:lumOff val="35000"/>
                  </a:schemeClr>
                </a:solidFill>
              </a:rPr>
              <a:t>ΚΑΤΑΜΕΤΡΗΣΗ / ΔΙΑΛΟΓΗ</a:t>
            </a:r>
            <a:br>
              <a:rPr lang="el-GR" sz="4800" b="1" dirty="0">
                <a:solidFill>
                  <a:schemeClr val="tx1">
                    <a:lumMod val="65000"/>
                    <a:lumOff val="35000"/>
                  </a:schemeClr>
                </a:solidFill>
              </a:rPr>
            </a:br>
            <a:r>
              <a:rPr lang="el-GR" sz="1800" b="1" dirty="0">
                <a:solidFill>
                  <a:schemeClr val="tx1">
                    <a:lumMod val="65000"/>
                    <a:lumOff val="35000"/>
                  </a:schemeClr>
                </a:solidFill>
              </a:rPr>
              <a:t>(ΣΥΝΕΧΕΙΑ)</a:t>
            </a:r>
            <a:endParaRPr lang="el-GR" sz="48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83</a:t>
            </a:fld>
            <a:endParaRPr lang="en-US"/>
          </a:p>
        </p:txBody>
      </p:sp>
    </p:spTree>
    <p:extLst>
      <p:ext uri="{BB962C8B-B14F-4D97-AF65-F5344CB8AC3E}">
        <p14:creationId xmlns:p14="http://schemas.microsoft.com/office/powerpoint/2010/main" val="754966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84</a:t>
            </a:fld>
            <a:endParaRPr lang="en-US"/>
          </a:p>
        </p:txBody>
      </p:sp>
      <p:pic>
        <p:nvPicPr>
          <p:cNvPr id="6" name="Picture 5"/>
          <p:cNvPicPr>
            <a:picLocks noChangeAspect="1"/>
          </p:cNvPicPr>
          <p:nvPr/>
        </p:nvPicPr>
        <p:blipFill rotWithShape="1">
          <a:blip r:embed="rId3"/>
          <a:srcRect l="10175" t="16617" r="28654" b="7788"/>
          <a:stretch/>
        </p:blipFill>
        <p:spPr>
          <a:xfrm>
            <a:off x="1291079" y="14514"/>
            <a:ext cx="9834121" cy="6843486"/>
          </a:xfrm>
          <a:prstGeom prst="rect">
            <a:avLst/>
          </a:prstGeom>
        </p:spPr>
      </p:pic>
    </p:spTree>
    <p:extLst>
      <p:ext uri="{BB962C8B-B14F-4D97-AF65-F5344CB8AC3E}">
        <p14:creationId xmlns:p14="http://schemas.microsoft.com/office/powerpoint/2010/main" val="83464220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85</a:t>
            </a:fld>
            <a:endParaRPr lang="en-US"/>
          </a:p>
        </p:txBody>
      </p:sp>
      <p:pic>
        <p:nvPicPr>
          <p:cNvPr id="6" name="Picture 5"/>
          <p:cNvPicPr>
            <a:picLocks noChangeAspect="1"/>
          </p:cNvPicPr>
          <p:nvPr/>
        </p:nvPicPr>
        <p:blipFill rotWithShape="1">
          <a:blip r:embed="rId2"/>
          <a:srcRect l="10064" t="17014" r="28805" b="5804"/>
          <a:stretch/>
        </p:blipFill>
        <p:spPr>
          <a:xfrm>
            <a:off x="1291776" y="-2"/>
            <a:ext cx="9661145" cy="6858002"/>
          </a:xfrm>
          <a:prstGeom prst="rect">
            <a:avLst/>
          </a:prstGeom>
        </p:spPr>
      </p:pic>
    </p:spTree>
    <p:extLst>
      <p:ext uri="{BB962C8B-B14F-4D97-AF65-F5344CB8AC3E}">
        <p14:creationId xmlns:p14="http://schemas.microsoft.com/office/powerpoint/2010/main" val="285789505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86</a:t>
            </a:fld>
            <a:endParaRPr lang="en-US"/>
          </a:p>
        </p:txBody>
      </p:sp>
      <p:pic>
        <p:nvPicPr>
          <p:cNvPr id="6" name="Picture 5"/>
          <p:cNvPicPr>
            <a:picLocks noChangeAspect="1"/>
          </p:cNvPicPr>
          <p:nvPr/>
        </p:nvPicPr>
        <p:blipFill rotWithShape="1">
          <a:blip r:embed="rId2"/>
          <a:srcRect l="10175" t="16617" r="28359" b="5208"/>
          <a:stretch/>
        </p:blipFill>
        <p:spPr>
          <a:xfrm>
            <a:off x="1305592" y="0"/>
            <a:ext cx="9590755" cy="6858000"/>
          </a:xfrm>
          <a:prstGeom prst="rect">
            <a:avLst/>
          </a:prstGeom>
        </p:spPr>
      </p:pic>
    </p:spTree>
    <p:extLst>
      <p:ext uri="{BB962C8B-B14F-4D97-AF65-F5344CB8AC3E}">
        <p14:creationId xmlns:p14="http://schemas.microsoft.com/office/powerpoint/2010/main" val="116961685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67FFD2E-6AD8-4014-8A90-D61218B33E05}" type="slidenum">
              <a:rPr lang="en-US" smtClean="0"/>
              <a:pPr>
                <a:defRPr/>
              </a:pPr>
              <a:t>87</a:t>
            </a:fld>
            <a:endParaRPr lang="en-US"/>
          </a:p>
        </p:txBody>
      </p:sp>
      <p:pic>
        <p:nvPicPr>
          <p:cNvPr id="6" name="Picture 5"/>
          <p:cNvPicPr>
            <a:picLocks noChangeAspect="1"/>
          </p:cNvPicPr>
          <p:nvPr/>
        </p:nvPicPr>
        <p:blipFill rotWithShape="1">
          <a:blip r:embed="rId2"/>
          <a:srcRect l="10288" t="17014" r="28247" b="5804"/>
          <a:stretch/>
        </p:blipFill>
        <p:spPr>
          <a:xfrm>
            <a:off x="1291079" y="0"/>
            <a:ext cx="9714032" cy="6858000"/>
          </a:xfrm>
          <a:prstGeom prst="rect">
            <a:avLst/>
          </a:prstGeom>
        </p:spPr>
      </p:pic>
      <p:grpSp>
        <p:nvGrpSpPr>
          <p:cNvPr id="12" name="Group 11"/>
          <p:cNvGrpSpPr/>
          <p:nvPr/>
        </p:nvGrpSpPr>
        <p:grpSpPr>
          <a:xfrm>
            <a:off x="8572500" y="2159000"/>
            <a:ext cx="3619500" cy="1113998"/>
            <a:chOff x="8572500" y="2159000"/>
            <a:chExt cx="3619500" cy="1113998"/>
          </a:xfrm>
        </p:grpSpPr>
        <p:sp>
          <p:nvSpPr>
            <p:cNvPr id="7" name="Oval 6"/>
            <p:cNvSpPr/>
            <p:nvPr/>
          </p:nvSpPr>
          <p:spPr>
            <a:xfrm>
              <a:off x="8572500" y="2159000"/>
              <a:ext cx="1346200" cy="698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rot="20317633" flipH="1">
              <a:off x="10164494" y="2442001"/>
              <a:ext cx="2027506" cy="830997"/>
            </a:xfrm>
            <a:prstGeom prst="rect">
              <a:avLst/>
            </a:prstGeom>
            <a:noFill/>
          </p:spPr>
          <p:txBody>
            <a:bodyPr wrap="square" lIns="91440" tIns="45720" rIns="91440" bIns="45720">
              <a:spAutoFit/>
            </a:bodyPr>
            <a:lstStyle/>
            <a:p>
              <a:pPr algn="ctr"/>
              <a:r>
                <a:rPr lang="el-GR" sz="1600" dirty="0">
                  <a:ln w="0"/>
                  <a:solidFill>
                    <a:schemeClr val="accent1"/>
                  </a:solidFill>
                  <a:effectLst>
                    <a:outerShdw blurRad="38100" dist="25400" dir="5400000" algn="ctr" rotWithShape="0">
                      <a:srgbClr val="6E747A">
                        <a:alpha val="43000"/>
                      </a:srgbClr>
                    </a:outerShdw>
                  </a:effectLst>
                </a:rPr>
                <a:t>Ο Προεδρεύων μονογράφει όλες τις σελίδες</a:t>
              </a:r>
              <a:endParaRPr lang="en-US" sz="16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Arrow Connector 9"/>
            <p:cNvCxnSpPr/>
            <p:nvPr/>
          </p:nvCxnSpPr>
          <p:spPr>
            <a:xfrm>
              <a:off x="9740900" y="2508250"/>
              <a:ext cx="673100" cy="349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9823346"/>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349E52-61A1-4D47-8B08-C35DA4A4B467}" type="slidenum">
              <a:rPr lang="en-US" smtClean="0"/>
              <a:pPr>
                <a:defRPr/>
              </a:pPr>
              <a:t>88</a:t>
            </a:fld>
            <a:endParaRPr lang="en-US"/>
          </a:p>
        </p:txBody>
      </p:sp>
      <p:pic>
        <p:nvPicPr>
          <p:cNvPr id="3" name="Picture 2"/>
          <p:cNvPicPr>
            <a:picLocks noChangeAspect="1"/>
          </p:cNvPicPr>
          <p:nvPr/>
        </p:nvPicPr>
        <p:blipFill rotWithShape="1">
          <a:blip r:embed="rId2"/>
          <a:srcRect l="10287" t="17609" r="29029" b="5208"/>
          <a:stretch/>
        </p:blipFill>
        <p:spPr>
          <a:xfrm>
            <a:off x="1320107" y="0"/>
            <a:ext cx="9590623" cy="6858000"/>
          </a:xfrm>
          <a:prstGeom prst="rect">
            <a:avLst/>
          </a:prstGeom>
        </p:spPr>
      </p:pic>
    </p:spTree>
    <p:extLst>
      <p:ext uri="{BB962C8B-B14F-4D97-AF65-F5344CB8AC3E}">
        <p14:creationId xmlns:p14="http://schemas.microsoft.com/office/powerpoint/2010/main" val="227904163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349E52-61A1-4D47-8B08-C35DA4A4B467}" type="slidenum">
              <a:rPr lang="en-US" smtClean="0"/>
              <a:pPr>
                <a:defRPr/>
              </a:pPr>
              <a:t>89</a:t>
            </a:fld>
            <a:endParaRPr lang="en-US"/>
          </a:p>
        </p:txBody>
      </p:sp>
      <p:pic>
        <p:nvPicPr>
          <p:cNvPr id="3" name="Picture 2"/>
          <p:cNvPicPr>
            <a:picLocks noChangeAspect="1"/>
          </p:cNvPicPr>
          <p:nvPr/>
        </p:nvPicPr>
        <p:blipFill rotWithShape="1">
          <a:blip r:embed="rId3"/>
          <a:srcRect l="10064" t="17808" r="29399" b="6399"/>
          <a:stretch/>
        </p:blipFill>
        <p:spPr>
          <a:xfrm>
            <a:off x="1291079" y="0"/>
            <a:ext cx="9742681" cy="6858000"/>
          </a:xfrm>
          <a:prstGeom prst="rect">
            <a:avLst/>
          </a:prstGeom>
        </p:spPr>
      </p:pic>
    </p:spTree>
    <p:extLst>
      <p:ext uri="{BB962C8B-B14F-4D97-AF65-F5344CB8AC3E}">
        <p14:creationId xmlns:p14="http://schemas.microsoft.com/office/powerpoint/2010/main" val="22161146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96537" y="1390817"/>
            <a:ext cx="10972800" cy="5246023"/>
          </a:xfrm>
        </p:spPr>
        <p:txBody>
          <a:bodyPr>
            <a:normAutofit/>
          </a:bodyPr>
          <a:lstStyle/>
          <a:p>
            <a:pPr marL="0" indent="0">
              <a:buNone/>
            </a:pPr>
            <a:r>
              <a:rPr lang="el-GR" sz="2400" b="1" dirty="0">
                <a:solidFill>
                  <a:schemeClr val="tx1">
                    <a:lumMod val="65000"/>
                    <a:lumOff val="35000"/>
                  </a:schemeClr>
                </a:solidFill>
              </a:rPr>
              <a:t>ΠΡΟΓΡΑΜΜΑ ΠΑΡΑΔΟΣΗΣ ΚΑΛΠΩΝ ΣΤΙΣ 28.05.2021</a:t>
            </a:r>
            <a:endParaRPr lang="en-GB" sz="2400" b="1" dirty="0">
              <a:solidFill>
                <a:schemeClr val="tx1">
                  <a:lumMod val="65000"/>
                  <a:lumOff val="35000"/>
                </a:schemeClr>
              </a:solidFill>
            </a:endParaRPr>
          </a:p>
          <a:p>
            <a:pPr marL="0" indent="0">
              <a:buNone/>
            </a:pPr>
            <a:r>
              <a:rPr lang="el-GR" sz="2400" dirty="0">
                <a:solidFill>
                  <a:schemeClr val="tx1">
                    <a:lumMod val="65000"/>
                    <a:lumOff val="35000"/>
                  </a:schemeClr>
                </a:solidFill>
              </a:rPr>
              <a:t>Αίθουσα Πολλαπλής Χρήσης Λυκείου Εθνομάρτυρα Κυπριανού 			 (οδός </a:t>
            </a:r>
            <a:r>
              <a:rPr lang="el-GR" sz="2400" dirty="0" err="1">
                <a:solidFill>
                  <a:schemeClr val="tx1">
                    <a:lumMod val="65000"/>
                    <a:lumOff val="35000"/>
                  </a:schemeClr>
                </a:solidFill>
              </a:rPr>
              <a:t>Καντάρας</a:t>
            </a:r>
            <a:r>
              <a:rPr lang="el-GR" sz="2400" dirty="0">
                <a:solidFill>
                  <a:schemeClr val="tx1">
                    <a:lumMod val="65000"/>
                    <a:lumOff val="35000"/>
                  </a:schemeClr>
                </a:solidFill>
              </a:rPr>
              <a:t>, Ενορία Αγίου Βασιλείου στον Στρόβολο)</a:t>
            </a:r>
          </a:p>
          <a:p>
            <a:pPr marL="0" indent="0">
              <a:buNone/>
            </a:pPr>
            <a:endParaRPr lang="el-GR" sz="1800"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graphicFrame>
        <p:nvGraphicFramePr>
          <p:cNvPr id="6" name="Table 5"/>
          <p:cNvGraphicFramePr>
            <a:graphicFrameLocks noGrp="1"/>
          </p:cNvGraphicFramePr>
          <p:nvPr>
            <p:extLst>
              <p:ext uri="{D42A27DB-BD31-4B8C-83A1-F6EECF244321}">
                <p14:modId xmlns:p14="http://schemas.microsoft.com/office/powerpoint/2010/main" val="3999137662"/>
              </p:ext>
            </p:extLst>
          </p:nvPr>
        </p:nvGraphicFramePr>
        <p:xfrm>
          <a:off x="1930401" y="3141803"/>
          <a:ext cx="7953828" cy="2743201"/>
        </p:xfrm>
        <a:graphic>
          <a:graphicData uri="http://schemas.openxmlformats.org/drawingml/2006/table">
            <a:tbl>
              <a:tblPr firstRow="1" bandRow="1">
                <a:tableStyleId>{5C22544A-7EE6-4342-B048-85BDC9FD1C3A}</a:tableStyleId>
              </a:tblPr>
              <a:tblGrid>
                <a:gridCol w="3976913">
                  <a:extLst>
                    <a:ext uri="{9D8B030D-6E8A-4147-A177-3AD203B41FA5}">
                      <a16:colId xmlns:a16="http://schemas.microsoft.com/office/drawing/2014/main" val="2661224891"/>
                    </a:ext>
                  </a:extLst>
                </a:gridCol>
                <a:gridCol w="3976915">
                  <a:extLst>
                    <a:ext uri="{9D8B030D-6E8A-4147-A177-3AD203B41FA5}">
                      <a16:colId xmlns:a16="http://schemas.microsoft.com/office/drawing/2014/main" val="3355387735"/>
                    </a:ext>
                  </a:extLst>
                </a:gridCol>
              </a:tblGrid>
              <a:tr h="408969">
                <a:tc>
                  <a:txBody>
                    <a:bodyPr/>
                    <a:lstStyle/>
                    <a:p>
                      <a:r>
                        <a:rPr lang="el-GR" dirty="0"/>
                        <a:t>ΑΡ ΚΑΛΠΩΝ</a:t>
                      </a:r>
                      <a:endParaRPr lang="en-GB" dirty="0"/>
                    </a:p>
                  </a:txBody>
                  <a:tcPr/>
                </a:tc>
                <a:tc>
                  <a:txBody>
                    <a:bodyPr/>
                    <a:lstStyle/>
                    <a:p>
                      <a:r>
                        <a:rPr lang="el-GR" dirty="0"/>
                        <a:t>ΩΡΑ</a:t>
                      </a:r>
                      <a:endParaRPr lang="en-GB" dirty="0"/>
                    </a:p>
                  </a:txBody>
                  <a:tcPr/>
                </a:tc>
                <a:extLst>
                  <a:ext uri="{0D108BD9-81ED-4DB2-BD59-A6C34878D82A}">
                    <a16:rowId xmlns:a16="http://schemas.microsoft.com/office/drawing/2014/main" val="1704762465"/>
                  </a:ext>
                </a:extLst>
              </a:tr>
              <a:tr h="408969">
                <a:tc>
                  <a:txBody>
                    <a:bodyPr/>
                    <a:lstStyle/>
                    <a:p>
                      <a:r>
                        <a:rPr lang="el-GR" b="1" dirty="0">
                          <a:solidFill>
                            <a:schemeClr val="accent5">
                              <a:lumMod val="75000"/>
                            </a:schemeClr>
                          </a:solidFill>
                        </a:rPr>
                        <a:t>1 – 100</a:t>
                      </a:r>
                      <a:endParaRPr lang="en-GB" b="1" dirty="0">
                        <a:solidFill>
                          <a:schemeClr val="accent5">
                            <a:lumMod val="75000"/>
                          </a:schemeClr>
                        </a:solidFill>
                      </a:endParaRPr>
                    </a:p>
                  </a:txBody>
                  <a:tcPr/>
                </a:tc>
                <a:tc>
                  <a:txBody>
                    <a:bodyPr/>
                    <a:lstStyle/>
                    <a:p>
                      <a:r>
                        <a:rPr lang="el-GR" b="1" dirty="0">
                          <a:solidFill>
                            <a:schemeClr val="accent5">
                              <a:lumMod val="75000"/>
                            </a:schemeClr>
                          </a:solidFill>
                        </a:rPr>
                        <a:t>8:00</a:t>
                      </a:r>
                      <a:r>
                        <a:rPr lang="el-GR" b="1" baseline="0" dirty="0">
                          <a:solidFill>
                            <a:schemeClr val="accent5">
                              <a:lumMod val="75000"/>
                            </a:schemeClr>
                          </a:solidFill>
                        </a:rPr>
                        <a:t> – 9:00</a:t>
                      </a:r>
                      <a:endParaRPr lang="en-GB" b="1" dirty="0">
                        <a:solidFill>
                          <a:schemeClr val="accent5">
                            <a:lumMod val="75000"/>
                          </a:schemeClr>
                        </a:solidFill>
                      </a:endParaRPr>
                    </a:p>
                  </a:txBody>
                  <a:tcPr/>
                </a:tc>
                <a:extLst>
                  <a:ext uri="{0D108BD9-81ED-4DB2-BD59-A6C34878D82A}">
                    <a16:rowId xmlns:a16="http://schemas.microsoft.com/office/drawing/2014/main" val="3819495511"/>
                  </a:ext>
                </a:extLst>
              </a:tr>
              <a:tr h="408969">
                <a:tc>
                  <a:txBody>
                    <a:bodyPr/>
                    <a:lstStyle/>
                    <a:p>
                      <a:r>
                        <a:rPr lang="el-GR" b="1" dirty="0">
                          <a:solidFill>
                            <a:schemeClr val="accent5">
                              <a:lumMod val="75000"/>
                            </a:schemeClr>
                          </a:solidFill>
                        </a:rPr>
                        <a:t>101-200</a:t>
                      </a:r>
                      <a:endParaRPr lang="en-GB" b="1" dirty="0">
                        <a:solidFill>
                          <a:schemeClr val="accent5">
                            <a:lumMod val="75000"/>
                          </a:schemeClr>
                        </a:solidFill>
                      </a:endParaRPr>
                    </a:p>
                  </a:txBody>
                  <a:tcPr/>
                </a:tc>
                <a:tc>
                  <a:txBody>
                    <a:bodyPr/>
                    <a:lstStyle/>
                    <a:p>
                      <a:r>
                        <a:rPr lang="el-GR" b="1" dirty="0">
                          <a:solidFill>
                            <a:schemeClr val="accent5">
                              <a:lumMod val="75000"/>
                            </a:schemeClr>
                          </a:solidFill>
                        </a:rPr>
                        <a:t>9:00 – 10:00</a:t>
                      </a:r>
                      <a:endParaRPr lang="en-GB" b="1" dirty="0">
                        <a:solidFill>
                          <a:schemeClr val="accent5">
                            <a:lumMod val="75000"/>
                          </a:schemeClr>
                        </a:solidFill>
                      </a:endParaRPr>
                    </a:p>
                  </a:txBody>
                  <a:tcPr/>
                </a:tc>
                <a:extLst>
                  <a:ext uri="{0D108BD9-81ED-4DB2-BD59-A6C34878D82A}">
                    <a16:rowId xmlns:a16="http://schemas.microsoft.com/office/drawing/2014/main" val="2043302610"/>
                  </a:ext>
                </a:extLst>
              </a:tr>
              <a:tr h="408969">
                <a:tc>
                  <a:txBody>
                    <a:bodyPr/>
                    <a:lstStyle/>
                    <a:p>
                      <a:r>
                        <a:rPr lang="el-GR" b="1" dirty="0">
                          <a:solidFill>
                            <a:schemeClr val="accent5">
                              <a:lumMod val="75000"/>
                            </a:schemeClr>
                          </a:solidFill>
                        </a:rPr>
                        <a:t>201-300</a:t>
                      </a:r>
                      <a:endParaRPr lang="en-GB" b="1" dirty="0">
                        <a:solidFill>
                          <a:schemeClr val="accent5">
                            <a:lumMod val="75000"/>
                          </a:schemeClr>
                        </a:solidFill>
                      </a:endParaRPr>
                    </a:p>
                  </a:txBody>
                  <a:tcPr/>
                </a:tc>
                <a:tc>
                  <a:txBody>
                    <a:bodyPr/>
                    <a:lstStyle/>
                    <a:p>
                      <a:r>
                        <a:rPr lang="el-GR" b="1" dirty="0">
                          <a:solidFill>
                            <a:schemeClr val="accent5">
                              <a:lumMod val="75000"/>
                            </a:schemeClr>
                          </a:solidFill>
                        </a:rPr>
                        <a:t>10:00 – 11:00</a:t>
                      </a:r>
                      <a:endParaRPr lang="en-GB" b="1" dirty="0">
                        <a:solidFill>
                          <a:schemeClr val="accent5">
                            <a:lumMod val="75000"/>
                          </a:schemeClr>
                        </a:solidFill>
                      </a:endParaRPr>
                    </a:p>
                  </a:txBody>
                  <a:tcPr/>
                </a:tc>
                <a:extLst>
                  <a:ext uri="{0D108BD9-81ED-4DB2-BD59-A6C34878D82A}">
                    <a16:rowId xmlns:a16="http://schemas.microsoft.com/office/drawing/2014/main" val="1335790092"/>
                  </a:ext>
                </a:extLst>
              </a:tr>
              <a:tr h="408969">
                <a:tc>
                  <a:txBody>
                    <a:bodyPr/>
                    <a:lstStyle/>
                    <a:p>
                      <a:r>
                        <a:rPr lang="el-GR" b="1" dirty="0">
                          <a:solidFill>
                            <a:schemeClr val="accent5">
                              <a:lumMod val="75000"/>
                            </a:schemeClr>
                          </a:solidFill>
                        </a:rPr>
                        <a:t>301-400</a:t>
                      </a:r>
                      <a:endParaRPr lang="en-GB" b="1" dirty="0">
                        <a:solidFill>
                          <a:schemeClr val="accent5">
                            <a:lumMod val="75000"/>
                          </a:schemeClr>
                        </a:solidFill>
                      </a:endParaRPr>
                    </a:p>
                  </a:txBody>
                  <a:tcPr/>
                </a:tc>
                <a:tc>
                  <a:txBody>
                    <a:bodyPr/>
                    <a:lstStyle/>
                    <a:p>
                      <a:r>
                        <a:rPr lang="el-GR" b="1" dirty="0">
                          <a:solidFill>
                            <a:schemeClr val="accent5">
                              <a:lumMod val="75000"/>
                            </a:schemeClr>
                          </a:solidFill>
                        </a:rPr>
                        <a:t>11:00 – 12:00</a:t>
                      </a:r>
                      <a:endParaRPr lang="en-GB" b="1" dirty="0">
                        <a:solidFill>
                          <a:schemeClr val="accent5">
                            <a:lumMod val="75000"/>
                          </a:schemeClr>
                        </a:solidFill>
                      </a:endParaRPr>
                    </a:p>
                  </a:txBody>
                  <a:tcPr/>
                </a:tc>
                <a:extLst>
                  <a:ext uri="{0D108BD9-81ED-4DB2-BD59-A6C34878D82A}">
                    <a16:rowId xmlns:a16="http://schemas.microsoft.com/office/drawing/2014/main" val="4034617721"/>
                  </a:ext>
                </a:extLst>
              </a:tr>
              <a:tr h="698356">
                <a:tc>
                  <a:txBody>
                    <a:bodyPr/>
                    <a:lstStyle/>
                    <a:p>
                      <a:r>
                        <a:rPr lang="el-GR" b="1" dirty="0">
                          <a:solidFill>
                            <a:schemeClr val="accent5">
                              <a:lumMod val="75000"/>
                            </a:schemeClr>
                          </a:solidFill>
                        </a:rPr>
                        <a:t>401</a:t>
                      </a:r>
                      <a:r>
                        <a:rPr lang="el-GR" b="1" baseline="0" dirty="0">
                          <a:solidFill>
                            <a:schemeClr val="accent5">
                              <a:lumMod val="75000"/>
                            </a:schemeClr>
                          </a:solidFill>
                        </a:rPr>
                        <a:t> – 429 </a:t>
                      </a:r>
                    </a:p>
                    <a:p>
                      <a:r>
                        <a:rPr lang="el-GR" b="1" baseline="0" dirty="0">
                          <a:solidFill>
                            <a:schemeClr val="accent5">
                              <a:lumMod val="75000"/>
                            </a:schemeClr>
                          </a:solidFill>
                        </a:rPr>
                        <a:t>(&amp; 9 κάλπες θρησκευτικών ομάδων)</a:t>
                      </a:r>
                      <a:endParaRPr lang="en-GB" b="1" dirty="0">
                        <a:solidFill>
                          <a:schemeClr val="accent5">
                            <a:lumMod val="75000"/>
                          </a:schemeClr>
                        </a:solidFill>
                      </a:endParaRPr>
                    </a:p>
                  </a:txBody>
                  <a:tcPr/>
                </a:tc>
                <a:tc>
                  <a:txBody>
                    <a:bodyPr/>
                    <a:lstStyle/>
                    <a:p>
                      <a:r>
                        <a:rPr lang="el-GR" b="1" dirty="0">
                          <a:solidFill>
                            <a:schemeClr val="accent5">
                              <a:lumMod val="75000"/>
                            </a:schemeClr>
                          </a:solidFill>
                        </a:rPr>
                        <a:t>12:00 – 12:30</a:t>
                      </a:r>
                      <a:endParaRPr lang="en-GB" b="1" dirty="0">
                        <a:solidFill>
                          <a:schemeClr val="accent5">
                            <a:lumMod val="75000"/>
                          </a:schemeClr>
                        </a:solidFill>
                      </a:endParaRPr>
                    </a:p>
                  </a:txBody>
                  <a:tcPr/>
                </a:tc>
                <a:extLst>
                  <a:ext uri="{0D108BD9-81ED-4DB2-BD59-A6C34878D82A}">
                    <a16:rowId xmlns:a16="http://schemas.microsoft.com/office/drawing/2014/main" val="3540329598"/>
                  </a:ext>
                </a:extLst>
              </a:tr>
            </a:tbl>
          </a:graphicData>
        </a:graphic>
      </p:graphicFrame>
      <p:sp>
        <p:nvSpPr>
          <p:cNvPr id="11" name="Title 7"/>
          <p:cNvSpPr>
            <a:spLocks noGrp="1"/>
          </p:cNvSpPr>
          <p:nvPr>
            <p:ph type="title"/>
          </p:nvPr>
        </p:nvSpPr>
        <p:spPr>
          <a:xfrm>
            <a:off x="1451579" y="373444"/>
            <a:ext cx="9603275" cy="1049235"/>
          </a:xfrm>
        </p:spPr>
        <p:txBody>
          <a:bodyPr>
            <a:normAutofit/>
          </a:bodyPr>
          <a:lstStyle/>
          <a:p>
            <a:pPr algn="ctr"/>
            <a:r>
              <a:rPr lang="el-GR" sz="4400" b="1" dirty="0">
                <a:solidFill>
                  <a:schemeClr val="tx1">
                    <a:lumMod val="65000"/>
                    <a:lumOff val="35000"/>
                  </a:schemeClr>
                </a:solidFill>
              </a:rPr>
              <a:t>ΠΑΡΑΛΑΒΗ ΚΑΛΠΩΝ</a:t>
            </a:r>
            <a:r>
              <a:rPr lang="el-GR" sz="1800" b="1" dirty="0">
                <a:solidFill>
                  <a:schemeClr val="tx1">
                    <a:lumMod val="65000"/>
                    <a:lumOff val="35000"/>
                  </a:schemeClr>
                </a:solidFill>
              </a:rPr>
              <a:t/>
            </a:r>
            <a:br>
              <a:rPr lang="el-GR" sz="1800" b="1" dirty="0">
                <a:solidFill>
                  <a:schemeClr val="tx1">
                    <a:lumMod val="65000"/>
                    <a:lumOff val="35000"/>
                  </a:schemeClr>
                </a:solidFill>
              </a:rPr>
            </a:br>
            <a:r>
              <a:rPr lang="en-GB" sz="1800" b="1" dirty="0">
                <a:solidFill>
                  <a:schemeClr val="tx1">
                    <a:lumMod val="65000"/>
                    <a:lumOff val="35000"/>
                  </a:schemeClr>
                </a:solidFill>
              </a:rPr>
              <a:t>(</a:t>
            </a:r>
            <a:r>
              <a:rPr lang="el-GR" sz="1800" b="1" dirty="0" err="1">
                <a:solidFill>
                  <a:schemeClr val="tx1">
                    <a:lumMod val="65000"/>
                    <a:lumOff val="35000"/>
                  </a:schemeClr>
                </a:solidFill>
              </a:rPr>
              <a:t>Συνεχεια</a:t>
            </a:r>
            <a:r>
              <a:rPr lang="el-GR" sz="1800" b="1" dirty="0">
                <a:solidFill>
                  <a:schemeClr val="tx1">
                    <a:lumMod val="65000"/>
                    <a:lumOff val="35000"/>
                  </a:schemeClr>
                </a:solidFill>
              </a:rPr>
              <a:t>)</a:t>
            </a:r>
            <a:endParaRPr lang="en-GB" sz="1800" dirty="0"/>
          </a:p>
        </p:txBody>
      </p:sp>
      <p:pic>
        <p:nvPicPr>
          <p:cNvPr id="12" name="Content Placeholder 5"/>
          <p:cNvPicPr>
            <a:picLocks noChangeAspect="1"/>
          </p:cNvPicPr>
          <p:nvPr/>
        </p:nvPicPr>
        <p:blipFill rotWithShape="1">
          <a:blip r:embed="rId2"/>
          <a:srcRect l="37003" t="11063" r="17496" b="15044"/>
          <a:stretch/>
        </p:blipFill>
        <p:spPr>
          <a:xfrm>
            <a:off x="10933611" y="293231"/>
            <a:ext cx="814912" cy="850564"/>
          </a:xfrm>
          <a:prstGeom prst="rect">
            <a:avLst/>
          </a:prstGeom>
        </p:spPr>
      </p:pic>
      <p:sp>
        <p:nvSpPr>
          <p:cNvPr id="7" name="Slide Number Placeholder 6"/>
          <p:cNvSpPr>
            <a:spLocks noGrp="1"/>
          </p:cNvSpPr>
          <p:nvPr>
            <p:ph type="sldNum" sz="quarter" idx="11"/>
          </p:nvPr>
        </p:nvSpPr>
        <p:spPr/>
        <p:txBody>
          <a:bodyPr/>
          <a:lstStyle/>
          <a:p>
            <a:pPr>
              <a:defRPr/>
            </a:pPr>
            <a:fld id="{278E994A-00F1-4DC7-8391-35D5F8F8A829}" type="slidenum">
              <a:rPr lang="en-US" smtClean="0"/>
              <a:pPr>
                <a:defRPr/>
              </a:pPr>
              <a:t>9</a:t>
            </a:fld>
            <a:endParaRPr lang="en-US"/>
          </a:p>
        </p:txBody>
      </p:sp>
    </p:spTree>
    <p:extLst>
      <p:ext uri="{BB962C8B-B14F-4D97-AF65-F5344CB8AC3E}">
        <p14:creationId xmlns:p14="http://schemas.microsoft.com/office/powerpoint/2010/main" val="268852826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349E52-61A1-4D47-8B08-C35DA4A4B467}" type="slidenum">
              <a:rPr lang="en-US" smtClean="0"/>
              <a:pPr>
                <a:defRPr/>
              </a:pPr>
              <a:t>90</a:t>
            </a:fld>
            <a:endParaRPr lang="en-US"/>
          </a:p>
        </p:txBody>
      </p:sp>
      <p:pic>
        <p:nvPicPr>
          <p:cNvPr id="3" name="Picture 2"/>
          <p:cNvPicPr>
            <a:picLocks noChangeAspect="1"/>
          </p:cNvPicPr>
          <p:nvPr/>
        </p:nvPicPr>
        <p:blipFill rotWithShape="1">
          <a:blip r:embed="rId3"/>
          <a:srcRect l="9941" t="17291" r="28097" b="6667"/>
          <a:stretch/>
        </p:blipFill>
        <p:spPr>
          <a:xfrm>
            <a:off x="1291079" y="0"/>
            <a:ext cx="9939404" cy="6858000"/>
          </a:xfrm>
          <a:prstGeom prst="rect">
            <a:avLst/>
          </a:prstGeom>
        </p:spPr>
      </p:pic>
    </p:spTree>
    <p:extLst>
      <p:ext uri="{BB962C8B-B14F-4D97-AF65-F5344CB8AC3E}">
        <p14:creationId xmlns:p14="http://schemas.microsoft.com/office/powerpoint/2010/main" val="210472471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229834" y="1942796"/>
            <a:ext cx="11628437" cy="5527519"/>
          </a:xfrm>
        </p:spPr>
        <p:txBody>
          <a:bodyPr rtlCol="0">
            <a:noAutofit/>
          </a:bodyPr>
          <a:lstStyle/>
          <a:p>
            <a:pPr marL="274320" indent="-274320" fontAlgn="auto">
              <a:spcAft>
                <a:spcPts val="0"/>
              </a:spcAft>
              <a:buFont typeface="Arial" pitchFamily="34" charset="0"/>
              <a:buChar char="•"/>
              <a:defRPr/>
            </a:pPr>
            <a:r>
              <a:rPr lang="el-GR" sz="2800" dirty="0">
                <a:solidFill>
                  <a:schemeClr val="tx1">
                    <a:lumMod val="65000"/>
                    <a:lumOff val="35000"/>
                  </a:schemeClr>
                </a:solidFill>
                <a:effectLst>
                  <a:outerShdw blurRad="38100" dist="38100" dir="2700000" algn="tl">
                    <a:srgbClr val="000000">
                      <a:alpha val="43137"/>
                    </a:srgbClr>
                  </a:outerShdw>
                </a:effectLst>
                <a:latin typeface="+mj-lt"/>
              </a:rPr>
              <a:t>ΑΠΑΓΟΡΕΥΕΤΑΙ </a:t>
            </a:r>
            <a:r>
              <a:rPr lang="el-GR" sz="2600" dirty="0">
                <a:solidFill>
                  <a:schemeClr val="tx1">
                    <a:lumMod val="65000"/>
                    <a:lumOff val="35000"/>
                  </a:schemeClr>
                </a:solidFill>
                <a:effectLst>
                  <a:outerShdw blurRad="38100" dist="38100" dir="2700000" algn="tl">
                    <a:srgbClr val="000000">
                      <a:alpha val="43137"/>
                    </a:srgbClr>
                  </a:outerShdw>
                </a:effectLst>
                <a:latin typeface="+mj-lt"/>
              </a:rPr>
              <a:t>η κατοχή και χρήση από τους Αντιπροσώπους των Υποψηφίων οποιωνδήποτε ψηφοδελτίων ή εντύπων καταγραφής σημειώσεων</a:t>
            </a:r>
          </a:p>
          <a:p>
            <a:pPr marL="274320" indent="-274320" fontAlgn="auto">
              <a:spcAft>
                <a:spcPts val="0"/>
              </a:spcAft>
              <a:buClr>
                <a:schemeClr val="accent3"/>
              </a:buClr>
              <a:buFont typeface="Wingdings" pitchFamily="2" charset="2"/>
              <a:buNone/>
              <a:defRPr/>
            </a:pPr>
            <a:r>
              <a:rPr lang="el-GR" sz="2800" dirty="0">
                <a:solidFill>
                  <a:schemeClr val="bg1">
                    <a:lumMod val="50000"/>
                  </a:schemeClr>
                </a:solidFill>
                <a:latin typeface="+mj-lt"/>
              </a:rPr>
              <a:t>	(Μετά τη συμπλήρωση του Φύλλου Καταμέτρησης, ο Προεδρεύων ανακοινώνει στους παρευρισκόμενους αντιπροσώπους τα τελικά αποτελέσματα. Σε περίπτωση που κάποιοι εκ των αντιπροσώπων επιθυμούν να πάρουν σημειώσεις, είναι ελεύθεροι να το πράξουν, αλλά απαγορεύεται αυστηρά να τους δοθεί αντίγραφο των επίσημων εντύπων των αποτελεσμάτων)</a:t>
            </a:r>
          </a:p>
        </p:txBody>
      </p:sp>
      <p:pic>
        <p:nvPicPr>
          <p:cNvPr id="9" name="Picture 8" descr="prohibited.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0124" y="511828"/>
            <a:ext cx="965200" cy="941388"/>
          </a:xfrm>
          <a:prstGeom prst="rect">
            <a:avLst/>
          </a:prstGeom>
          <a:ln>
            <a:noFill/>
          </a:ln>
          <a:effectLst>
            <a:outerShdw blurRad="292100" dist="139700" dir="2700000" algn="tl" rotWithShape="0">
              <a:srgbClr val="333333">
                <a:alpha val="65000"/>
              </a:srgbClr>
            </a:outerShdw>
            <a:softEdge rad="12700"/>
          </a:effectLst>
        </p:spPr>
      </p:pic>
      <p:sp>
        <p:nvSpPr>
          <p:cNvPr id="11"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400" b="1" dirty="0">
                <a:solidFill>
                  <a:schemeClr val="tx1">
                    <a:lumMod val="65000"/>
                    <a:lumOff val="35000"/>
                  </a:schemeClr>
                </a:solidFill>
              </a:rPr>
              <a:t>ΚΑΤΑΜΕΤΡΗΣΗ / ΔΙΑΛΟΓΗ</a:t>
            </a:r>
            <a:r>
              <a:rPr lang="el-GR" sz="4800" b="1" dirty="0">
                <a:solidFill>
                  <a:schemeClr val="tx1">
                    <a:lumMod val="65000"/>
                    <a:lumOff val="35000"/>
                  </a:schemeClr>
                </a:solidFill>
              </a:rPr>
              <a:t/>
            </a:r>
            <a:br>
              <a:rPr lang="el-GR" sz="4800" b="1" dirty="0">
                <a:solidFill>
                  <a:schemeClr val="tx1">
                    <a:lumMod val="65000"/>
                    <a:lumOff val="35000"/>
                  </a:schemeClr>
                </a:solidFill>
              </a:rPr>
            </a:br>
            <a:r>
              <a:rPr lang="el-GR" sz="2400" b="1" dirty="0" err="1">
                <a:solidFill>
                  <a:schemeClr val="tx1">
                    <a:lumMod val="65000"/>
                    <a:lumOff val="35000"/>
                  </a:schemeClr>
                </a:solidFill>
              </a:rPr>
              <a:t>απαγορευσεις</a:t>
            </a:r>
            <a:endParaRPr lang="el-GR" sz="60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91</a:t>
            </a:fld>
            <a:endParaRPr lang="en-US"/>
          </a:p>
        </p:txBody>
      </p:sp>
      <p:pic>
        <p:nvPicPr>
          <p:cNvPr id="6"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22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413657" y="1915434"/>
            <a:ext cx="10975975" cy="4416425"/>
          </a:xfrm>
        </p:spPr>
        <p:txBody>
          <a:bodyPr rtlCol="0">
            <a:normAutofit/>
          </a:bodyPr>
          <a:lstStyle/>
          <a:p>
            <a:pPr marL="274320" indent="-274320">
              <a:defRPr/>
            </a:pPr>
            <a:r>
              <a:rPr lang="el-GR" sz="3200" dirty="0">
                <a:solidFill>
                  <a:schemeClr val="tx1">
                    <a:lumMod val="65000"/>
                    <a:lumOff val="35000"/>
                  </a:schemeClr>
                </a:solidFill>
              </a:rPr>
              <a:t>Δεν δίδεται οποιοδήποτε επίσημο έγγραφο ή αντίγραφο στο οποίο είναι καταχωρημένα τα επίσημα αποτελέσματα, σε υποψήφιο/ εκπρόσωπο κόμματος ή οποιοδήποτε άλλο άτομο</a:t>
            </a:r>
            <a:endParaRPr lang="en-US" sz="3200" dirty="0">
              <a:solidFill>
                <a:schemeClr val="tx1">
                  <a:lumMod val="65000"/>
                  <a:lumOff val="35000"/>
                </a:schemeClr>
              </a:solidFill>
            </a:endParaRP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Κανένας Βοηθός Υπάλληλος δεν μπορεί να εγκαταλείψει τη θέση του ή την αίθουσα ή να αναλάβει άλλα καθήκοντα χωρίς την άδεια του Προεδρεύοντα, κατά τη διάρκεια της διαλογής</a:t>
            </a:r>
            <a:endParaRPr lang="en-US" sz="3200" dirty="0">
              <a:solidFill>
                <a:schemeClr val="tx1">
                  <a:lumMod val="65000"/>
                  <a:lumOff val="35000"/>
                </a:schemeClr>
              </a:solidFill>
              <a:latin typeface="+mj-lt"/>
            </a:endParaRPr>
          </a:p>
        </p:txBody>
      </p:sp>
      <p:pic>
        <p:nvPicPr>
          <p:cNvPr id="11" name="Picture 10" descr="prohibited.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6081" y="480660"/>
            <a:ext cx="965200" cy="941388"/>
          </a:xfrm>
          <a:prstGeom prst="rect">
            <a:avLst/>
          </a:prstGeom>
          <a:ln>
            <a:noFill/>
          </a:ln>
          <a:effectLst>
            <a:outerShdw blurRad="292100" dist="139700" dir="2700000" algn="tl" rotWithShape="0">
              <a:srgbClr val="333333">
                <a:alpha val="65000"/>
              </a:srgbClr>
            </a:outerShdw>
            <a:softEdge rad="12700"/>
          </a:effectLst>
        </p:spPr>
      </p:pic>
      <p:sp>
        <p:nvSpPr>
          <p:cNvPr id="13" name="Title 1"/>
          <p:cNvSpPr txBox="1">
            <a:spLocks noGrp="1"/>
          </p:cNvSpPr>
          <p:nvPr>
            <p:ph type="title"/>
          </p:nvPr>
        </p:nvSpPr>
        <p:spPr>
          <a:xfrm>
            <a:off x="1421056" y="645312"/>
            <a:ext cx="10058400" cy="1050878"/>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400" b="1" dirty="0">
                <a:solidFill>
                  <a:schemeClr val="tx1">
                    <a:lumMod val="65000"/>
                    <a:lumOff val="35000"/>
                  </a:schemeClr>
                </a:solidFill>
              </a:rPr>
              <a:t>ΚΑΤΑΜΕΤΡΗΣΗ / ΔΙΑΛΟΓΗ</a:t>
            </a:r>
            <a:br>
              <a:rPr lang="el-GR" sz="4400" b="1" dirty="0">
                <a:solidFill>
                  <a:schemeClr val="tx1">
                    <a:lumMod val="65000"/>
                    <a:lumOff val="35000"/>
                  </a:schemeClr>
                </a:solidFill>
              </a:rPr>
            </a:br>
            <a:r>
              <a:rPr lang="el-GR" sz="2400" b="1" dirty="0" err="1">
                <a:solidFill>
                  <a:schemeClr val="tx1">
                    <a:lumMod val="65000"/>
                    <a:lumOff val="35000"/>
                  </a:schemeClr>
                </a:solidFill>
              </a:rPr>
              <a:t>απαγορευσεις</a:t>
            </a:r>
            <a:endParaRPr lang="el-GR" sz="60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92</a:t>
            </a:fld>
            <a:endParaRPr lang="en-US"/>
          </a:p>
        </p:txBody>
      </p:sp>
      <p:pic>
        <p:nvPicPr>
          <p:cNvPr id="6"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2069" y="0"/>
            <a:ext cx="1795463" cy="985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5749" y="2719031"/>
            <a:ext cx="2725265" cy="26876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479451" y="6315077"/>
            <a:ext cx="269072" cy="268130"/>
          </a:xfrm>
          <a:prstGeom prst="rect">
            <a:avLst/>
          </a:prstGeom>
          <a:ln>
            <a:noFill/>
          </a:ln>
          <a:effectLst>
            <a:outerShdw blurRad="292100" dist="139700" dir="2700000" algn="tl" rotWithShape="0">
              <a:srgbClr val="333333">
                <a:alpha val="65000"/>
              </a:srgbClr>
            </a:outerShdw>
          </a:effectLst>
        </p:spPr>
      </p:pic>
      <p:sp>
        <p:nvSpPr>
          <p:cNvPr id="8" name="Title 1"/>
          <p:cNvSpPr txBox="1">
            <a:spLocks noGrp="1"/>
          </p:cNvSpPr>
          <p:nvPr>
            <p:ph type="title"/>
          </p:nvPr>
        </p:nvSpPr>
        <p:spPr>
          <a:xfrm>
            <a:off x="1069182" y="202703"/>
            <a:ext cx="10058400" cy="1609725"/>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b="1" dirty="0" err="1">
                <a:solidFill>
                  <a:schemeClr val="tx1">
                    <a:lumMod val="65000"/>
                    <a:lumOff val="35000"/>
                  </a:schemeClr>
                </a:solidFill>
              </a:rPr>
              <a:t>Συμπληρωση</a:t>
            </a:r>
            <a:r>
              <a:rPr lang="el-GR" b="1" dirty="0">
                <a:solidFill>
                  <a:schemeClr val="tx1">
                    <a:lumMod val="65000"/>
                    <a:lumOff val="35000"/>
                  </a:schemeClr>
                </a:solidFill>
              </a:rPr>
              <a:t> </a:t>
            </a:r>
            <a:r>
              <a:rPr lang="el-GR" b="1" dirty="0" err="1">
                <a:solidFill>
                  <a:schemeClr val="tx1">
                    <a:lumMod val="65000"/>
                    <a:lumOff val="35000"/>
                  </a:schemeClr>
                </a:solidFill>
              </a:rPr>
              <a:t>διαδικασιασ</a:t>
            </a:r>
            <a:r>
              <a:rPr lang="el-GR" b="1" dirty="0">
                <a:solidFill>
                  <a:schemeClr val="tx1">
                    <a:lumMod val="65000"/>
                    <a:lumOff val="35000"/>
                  </a:schemeClr>
                </a:solidFill>
              </a:rPr>
              <a:t> &amp; </a:t>
            </a:r>
            <a:br>
              <a:rPr lang="el-GR" b="1" dirty="0">
                <a:solidFill>
                  <a:schemeClr val="tx1">
                    <a:lumMod val="65000"/>
                    <a:lumOff val="35000"/>
                  </a:schemeClr>
                </a:solidFill>
              </a:rPr>
            </a:br>
            <a:r>
              <a:rPr lang="el-GR" b="1" dirty="0" err="1">
                <a:solidFill>
                  <a:schemeClr val="tx1">
                    <a:lumMod val="65000"/>
                    <a:lumOff val="35000"/>
                  </a:schemeClr>
                </a:solidFill>
              </a:rPr>
              <a:t>αναχωρηση</a:t>
            </a:r>
            <a:endParaRPr lang="el-GR"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pPr>
              <a:defRPr/>
            </a:pPr>
            <a:fld id="{167FFD2E-6AD8-4014-8A90-D61218B33E05}" type="slidenum">
              <a:rPr lang="en-US" smtClean="0"/>
              <a:pPr>
                <a:defRPr/>
              </a:pPr>
              <a:t>93</a:t>
            </a:fld>
            <a:endParaRPr lang="en-US"/>
          </a:p>
        </p:txBody>
      </p:sp>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461729" y="1819922"/>
            <a:ext cx="10409471" cy="4362513"/>
          </a:xfrm>
        </p:spPr>
        <p:txBody>
          <a:bodyPr rtlCol="0">
            <a:noAutofit/>
          </a:bodyPr>
          <a:lstStyle/>
          <a:p>
            <a:pPr marL="274320" indent="-274320" fontAlgn="auto">
              <a:spcAft>
                <a:spcPts val="0"/>
              </a:spcAft>
              <a:buFont typeface="Arial" pitchFamily="34" charset="0"/>
              <a:buChar char="•"/>
              <a:defRPr/>
            </a:pPr>
            <a:r>
              <a:rPr lang="el-GR" sz="3600" dirty="0">
                <a:solidFill>
                  <a:schemeClr val="tx1">
                    <a:lumMod val="65000"/>
                    <a:lumOff val="35000"/>
                  </a:schemeClr>
                </a:solidFill>
                <a:latin typeface="+mj-lt"/>
              </a:rPr>
              <a:t>Συμπλήρωση των δεμάτων και φακέλων (βλ. Εγχειρίδιο Οδηγιών) </a:t>
            </a:r>
          </a:p>
          <a:p>
            <a:pPr marL="274320" indent="-274320" fontAlgn="auto">
              <a:spcAft>
                <a:spcPts val="0"/>
              </a:spcAft>
              <a:buFont typeface="Arial" pitchFamily="34" charset="0"/>
              <a:buChar char="•"/>
              <a:defRPr/>
            </a:pPr>
            <a:r>
              <a:rPr lang="el-GR" sz="3600" dirty="0">
                <a:solidFill>
                  <a:schemeClr val="tx1">
                    <a:lumMod val="65000"/>
                    <a:lumOff val="35000"/>
                  </a:schemeClr>
                </a:solidFill>
                <a:latin typeface="+mj-lt"/>
              </a:rPr>
              <a:t>Τοποθέτηση στην Κάλπη των δεμάτων και των ψηφοδελτίων (σε δεσμίδες των 20)</a:t>
            </a:r>
          </a:p>
          <a:p>
            <a:pPr marL="274320" indent="-274320" algn="just" fontAlgn="auto">
              <a:spcAft>
                <a:spcPts val="0"/>
              </a:spcAft>
              <a:buClr>
                <a:schemeClr val="accent3"/>
              </a:buClr>
              <a:buNone/>
              <a:defRPr/>
            </a:pPr>
            <a:r>
              <a:rPr lang="el-GR" sz="3200" dirty="0">
                <a:solidFill>
                  <a:schemeClr val="tx1">
                    <a:lumMod val="65000"/>
                    <a:lumOff val="35000"/>
                  </a:schemeClr>
                </a:solidFill>
                <a:latin typeface="+mj-lt"/>
              </a:rPr>
              <a:t>    </a:t>
            </a:r>
            <a:r>
              <a:rPr lang="en-US" sz="3200" dirty="0">
                <a:solidFill>
                  <a:schemeClr val="tx1">
                    <a:lumMod val="65000"/>
                    <a:lumOff val="35000"/>
                  </a:schemeClr>
                </a:solidFill>
                <a:latin typeface="+mj-lt"/>
              </a:rPr>
              <a:t>	</a:t>
            </a:r>
            <a:endParaRPr lang="el-GR" sz="3000" dirty="0">
              <a:solidFill>
                <a:schemeClr val="tx1">
                  <a:lumMod val="65000"/>
                  <a:lumOff val="35000"/>
                </a:schemeClr>
              </a:solidFill>
              <a:latin typeface="+mj-lt"/>
            </a:endParaRPr>
          </a:p>
          <a:p>
            <a:pPr marL="971550" lvl="1" indent="-514350" algn="just">
              <a:buFont typeface="+mj-lt"/>
              <a:buAutoNum type="arabicPeriod"/>
              <a:defRPr/>
            </a:pPr>
            <a:endParaRPr lang="el-GR" sz="3000" dirty="0">
              <a:solidFill>
                <a:schemeClr val="tx1">
                  <a:lumMod val="65000"/>
                  <a:lumOff val="35000"/>
                </a:schemeClr>
              </a:solidFill>
              <a:latin typeface="+mj-lt"/>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2664" y="237619"/>
            <a:ext cx="842963" cy="831850"/>
          </a:xfrm>
          <a:prstGeom prst="rect">
            <a:avLst/>
          </a:prstGeom>
          <a:ln>
            <a:noFill/>
          </a:ln>
          <a:effectLst>
            <a:outerShdw blurRad="292100" dist="139700" dir="2700000" algn="tl" rotWithShape="0">
              <a:srgbClr val="333333">
                <a:alpha val="65000"/>
              </a:srgbClr>
            </a:outerShdw>
          </a:effectLst>
        </p:spPr>
      </p:pic>
      <p:sp>
        <p:nvSpPr>
          <p:cNvPr id="12" name="Title 1"/>
          <p:cNvSpPr txBox="1">
            <a:spLocks noGrp="1"/>
          </p:cNvSpPr>
          <p:nvPr>
            <p:ph type="title"/>
          </p:nvPr>
        </p:nvSpPr>
        <p:spPr>
          <a:xfrm>
            <a:off x="930785" y="350197"/>
            <a:ext cx="10058400" cy="1609725"/>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94</a:t>
            </a:fld>
            <a:endParaRPr lang="en-US"/>
          </a:p>
        </p:txBody>
      </p:sp>
    </p:spTree>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930785" y="2015732"/>
            <a:ext cx="10901824" cy="4071169"/>
          </a:xfrm>
        </p:spPr>
        <p:txBody>
          <a:bodyPr>
            <a:normAutofit/>
          </a:bodyPr>
          <a:lstStyle/>
          <a:p>
            <a:pPr marL="0" indent="0">
              <a:lnSpc>
                <a:spcPct val="90000"/>
              </a:lnSpc>
              <a:spcBef>
                <a:spcPts val="0"/>
              </a:spcBef>
              <a:buNone/>
              <a:defRPr/>
            </a:pPr>
            <a:r>
              <a:rPr lang="el-GR" sz="2400" b="1" dirty="0">
                <a:solidFill>
                  <a:schemeClr val="tx1">
                    <a:lumMod val="65000"/>
                    <a:lumOff val="35000"/>
                  </a:schemeClr>
                </a:solidFill>
              </a:rPr>
              <a:t>ΣΥΜΠΛΗΡΩΣΗ ΔΙΑΔΙΚΑΣΙΑΣ ΚΑΙ ΑΝΑΧΩΡΗΣΗ</a:t>
            </a:r>
          </a:p>
          <a:p>
            <a:pPr marL="0" indent="0">
              <a:lnSpc>
                <a:spcPct val="90000"/>
              </a:lnSpc>
              <a:spcBef>
                <a:spcPts val="0"/>
              </a:spcBef>
              <a:buNone/>
              <a:defRPr/>
            </a:pPr>
            <a:endParaRPr lang="el-GR" sz="2400" b="1" dirty="0">
              <a:solidFill>
                <a:schemeClr val="tx1">
                  <a:lumMod val="65000"/>
                  <a:lumOff val="35000"/>
                </a:schemeClr>
              </a:solidFill>
            </a:endParaRPr>
          </a:p>
          <a:p>
            <a:pPr>
              <a:lnSpc>
                <a:spcPct val="90000"/>
              </a:lnSpc>
              <a:spcBef>
                <a:spcPts val="0"/>
              </a:spcBef>
              <a:defRPr/>
            </a:pPr>
            <a:r>
              <a:rPr lang="el-GR" sz="2800" dirty="0">
                <a:solidFill>
                  <a:schemeClr val="tx1">
                    <a:lumMod val="65000"/>
                    <a:lumOff val="35000"/>
                  </a:schemeClr>
                </a:solidFill>
              </a:rPr>
              <a:t>Ο Προεδρεύων ετοιμάζει τα πιο κάτω δέματα (φάκελοι) όπου τοποθετεί:</a:t>
            </a:r>
          </a:p>
          <a:p>
            <a:pPr lvl="1">
              <a:lnSpc>
                <a:spcPct val="150000"/>
              </a:lnSpc>
              <a:spcBef>
                <a:spcPts val="0"/>
              </a:spcBef>
              <a:defRPr/>
            </a:pPr>
            <a:r>
              <a:rPr lang="el-GR" sz="2400" b="1" u="sng" dirty="0">
                <a:solidFill>
                  <a:schemeClr val="accent1"/>
                </a:solidFill>
              </a:rPr>
              <a:t>Δέμα αρ. 1</a:t>
            </a:r>
            <a:r>
              <a:rPr lang="el-GR" sz="2400" dirty="0">
                <a:solidFill>
                  <a:schemeClr val="tx1">
                    <a:lumMod val="65000"/>
                    <a:lumOff val="35000"/>
                  </a:schemeClr>
                </a:solidFill>
              </a:rPr>
              <a:t>: Τα αχρησιμοποίητα / </a:t>
            </a:r>
            <a:r>
              <a:rPr lang="el-GR" sz="2400" dirty="0" err="1">
                <a:solidFill>
                  <a:schemeClr val="tx1">
                    <a:lumMod val="65000"/>
                    <a:lumOff val="35000"/>
                  </a:schemeClr>
                </a:solidFill>
              </a:rPr>
              <a:t>αχρηστευμένα</a:t>
            </a:r>
            <a:r>
              <a:rPr lang="el-GR" sz="2400" dirty="0">
                <a:solidFill>
                  <a:schemeClr val="tx1">
                    <a:lumMod val="65000"/>
                    <a:lumOff val="35000"/>
                  </a:schemeClr>
                </a:solidFill>
              </a:rPr>
              <a:t> ψηφοδέλτια</a:t>
            </a:r>
          </a:p>
          <a:p>
            <a:pPr lvl="1">
              <a:lnSpc>
                <a:spcPct val="150000"/>
              </a:lnSpc>
              <a:spcBef>
                <a:spcPts val="0"/>
              </a:spcBef>
              <a:defRPr/>
            </a:pPr>
            <a:r>
              <a:rPr lang="el-GR" sz="2400" b="1" u="sng" dirty="0">
                <a:solidFill>
                  <a:schemeClr val="accent1"/>
                </a:solidFill>
              </a:rPr>
              <a:t>Δέμα αρ. 2</a:t>
            </a:r>
            <a:r>
              <a:rPr lang="el-GR" sz="2400" dirty="0">
                <a:solidFill>
                  <a:schemeClr val="tx1">
                    <a:lumMod val="65000"/>
                    <a:lumOff val="35000"/>
                  </a:schemeClr>
                </a:solidFill>
              </a:rPr>
              <a:t>: Τον Εκλογικό κατάλογο</a:t>
            </a:r>
          </a:p>
          <a:p>
            <a:pPr lvl="1">
              <a:lnSpc>
                <a:spcPct val="150000"/>
              </a:lnSpc>
              <a:spcBef>
                <a:spcPts val="0"/>
              </a:spcBef>
              <a:defRPr/>
            </a:pPr>
            <a:r>
              <a:rPr lang="el-GR" sz="2400" b="1" u="sng" dirty="0">
                <a:solidFill>
                  <a:schemeClr val="accent1"/>
                </a:solidFill>
              </a:rPr>
              <a:t>Δέμα αρ. 3</a:t>
            </a:r>
            <a:r>
              <a:rPr lang="el-GR" sz="2400" dirty="0">
                <a:solidFill>
                  <a:schemeClr val="tx1">
                    <a:lumMod val="65000"/>
                    <a:lumOff val="35000"/>
                  </a:schemeClr>
                </a:solidFill>
              </a:rPr>
              <a:t>: Τις ειδικές εξουσιοδοτήσεις, τις οποίες παρέδωσαν οι υπάλληλοι και ο αστυνομικός, με βάση τις οποίες ψήφισαν</a:t>
            </a:r>
          </a:p>
        </p:txBody>
      </p:sp>
      <p:sp>
        <p:nvSpPr>
          <p:cNvPr id="5"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2">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82664" y="237619"/>
            <a:ext cx="842963" cy="83185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95</a:t>
            </a:fld>
            <a:endParaRPr lang="en-US"/>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8347" y="2124618"/>
            <a:ext cx="9830838" cy="4166704"/>
          </a:xfrm>
        </p:spPr>
        <p:txBody>
          <a:bodyPr>
            <a:noAutofit/>
          </a:bodyPr>
          <a:lstStyle/>
          <a:p>
            <a:pPr lvl="1" algn="just">
              <a:spcBef>
                <a:spcPts val="0"/>
              </a:spcBef>
              <a:defRPr/>
            </a:pPr>
            <a:r>
              <a:rPr lang="el-GR" sz="2400" b="1" u="sng" dirty="0">
                <a:solidFill>
                  <a:schemeClr val="accent1"/>
                </a:solidFill>
              </a:rPr>
              <a:t>Δέμα αρ. 4</a:t>
            </a:r>
            <a:r>
              <a:rPr lang="el-GR" sz="2400" dirty="0">
                <a:solidFill>
                  <a:schemeClr val="tx1">
                    <a:lumMod val="65000"/>
                    <a:lumOff val="35000"/>
                  </a:schemeClr>
                </a:solidFill>
              </a:rPr>
              <a:t>: Κατάσταση σχετικά με τα ψηφοδέλτια </a:t>
            </a:r>
          </a:p>
          <a:p>
            <a:pPr marL="457200" lvl="1" indent="0" algn="just">
              <a:spcBef>
                <a:spcPts val="0"/>
              </a:spcBef>
              <a:buNone/>
              <a:defRPr/>
            </a:pPr>
            <a:r>
              <a:rPr lang="el-GR" sz="2400" dirty="0">
                <a:solidFill>
                  <a:schemeClr val="tx1">
                    <a:lumMod val="65000"/>
                    <a:lumOff val="35000"/>
                  </a:schemeClr>
                </a:solidFill>
              </a:rPr>
              <a:t>(Πρακτικό Προεδρεύοντα – Έντυπο Β.Ε.11)</a:t>
            </a:r>
          </a:p>
          <a:p>
            <a:pPr lvl="1" algn="just">
              <a:spcBef>
                <a:spcPts val="0"/>
              </a:spcBef>
              <a:defRPr/>
            </a:pPr>
            <a:r>
              <a:rPr lang="el-GR" sz="2400" b="1" u="sng" dirty="0">
                <a:solidFill>
                  <a:schemeClr val="accent1"/>
                </a:solidFill>
              </a:rPr>
              <a:t>Δέμα αρ. 5</a:t>
            </a:r>
            <a:r>
              <a:rPr lang="el-GR" sz="2400" u="sng" dirty="0">
                <a:solidFill>
                  <a:schemeClr val="tx1">
                    <a:lumMod val="65000"/>
                    <a:lumOff val="35000"/>
                  </a:schemeClr>
                </a:solidFill>
              </a:rPr>
              <a:t>:</a:t>
            </a:r>
            <a:r>
              <a:rPr lang="el-GR" sz="2400" dirty="0">
                <a:solidFill>
                  <a:schemeClr val="tx1">
                    <a:lumMod val="65000"/>
                    <a:lumOff val="35000"/>
                  </a:schemeClr>
                </a:solidFill>
              </a:rPr>
              <a:t>  Τους διορισμούς του προεδρεύοντα και των βοηθών υπαλλήλων του εκλογικού κέντρου και οποιαδήποτε άλλη δήλωση που βρίσκεται στην κατοχή του</a:t>
            </a:r>
          </a:p>
          <a:p>
            <a:pPr lvl="1" algn="just">
              <a:spcBef>
                <a:spcPts val="0"/>
              </a:spcBef>
              <a:defRPr/>
            </a:pPr>
            <a:r>
              <a:rPr lang="el-GR" sz="2400" b="1" u="sng" dirty="0">
                <a:solidFill>
                  <a:schemeClr val="accent1"/>
                </a:solidFill>
              </a:rPr>
              <a:t>Δέμα αρ. 6</a:t>
            </a:r>
            <a:r>
              <a:rPr lang="el-GR" sz="2400" b="1" dirty="0">
                <a:solidFill>
                  <a:schemeClr val="accent1"/>
                </a:solidFill>
              </a:rPr>
              <a:t>:</a:t>
            </a:r>
            <a:r>
              <a:rPr lang="el-GR" sz="2400" dirty="0">
                <a:solidFill>
                  <a:schemeClr val="tx1">
                    <a:lumMod val="65000"/>
                    <a:lumOff val="35000"/>
                  </a:schemeClr>
                </a:solidFill>
              </a:rPr>
              <a:t> Όλα τα έντυπα, χαρτικά, στυλό, σφραγίδες και γραφική ύλη</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3607" y="237619"/>
            <a:ext cx="842963" cy="8318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3">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7" name="Slide Number Placeholder 6"/>
          <p:cNvSpPr>
            <a:spLocks noGrp="1"/>
          </p:cNvSpPr>
          <p:nvPr>
            <p:ph type="sldNum" sz="quarter" idx="12"/>
          </p:nvPr>
        </p:nvSpPr>
        <p:spPr/>
        <p:txBody>
          <a:bodyPr/>
          <a:lstStyle/>
          <a:p>
            <a:pPr>
              <a:defRPr/>
            </a:pPr>
            <a:fld id="{167FFD2E-6AD8-4014-8A90-D61218B33E05}" type="slidenum">
              <a:rPr lang="en-US" smtClean="0"/>
              <a:pPr>
                <a:defRPr/>
              </a:pPr>
              <a:t>96</a:t>
            </a:fld>
            <a:endParaRPr lang="en-US"/>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0786" y="1790792"/>
            <a:ext cx="10044752" cy="4166704"/>
          </a:xfrm>
        </p:spPr>
        <p:txBody>
          <a:bodyPr>
            <a:noAutofit/>
          </a:bodyPr>
          <a:lstStyle/>
          <a:p>
            <a:pPr lvl="1">
              <a:spcBef>
                <a:spcPts val="0"/>
              </a:spcBef>
              <a:defRPr/>
            </a:pPr>
            <a:r>
              <a:rPr lang="el-GR" sz="2400" b="1" u="sng" dirty="0">
                <a:solidFill>
                  <a:schemeClr val="accent1"/>
                </a:solidFill>
              </a:rPr>
              <a:t>Δέμα </a:t>
            </a:r>
            <a:r>
              <a:rPr lang="el-GR" sz="2400" b="1" u="sng" dirty="0" err="1">
                <a:solidFill>
                  <a:schemeClr val="accent1"/>
                </a:solidFill>
              </a:rPr>
              <a:t>αρ</a:t>
            </a:r>
            <a:r>
              <a:rPr lang="el-GR" sz="2400" b="1" u="sng" dirty="0">
                <a:solidFill>
                  <a:schemeClr val="accent1"/>
                </a:solidFill>
              </a:rPr>
              <a:t>. 7</a:t>
            </a:r>
            <a:r>
              <a:rPr lang="el-GR" sz="2400" dirty="0">
                <a:solidFill>
                  <a:schemeClr val="tx1">
                    <a:lumMod val="65000"/>
                    <a:lumOff val="35000"/>
                  </a:schemeClr>
                </a:solidFill>
              </a:rPr>
              <a:t>: Έκθεση για τα πρόσωπα που τυχόν συνελήφθησαν και τέθηκαν υπό κράτηση</a:t>
            </a:r>
          </a:p>
          <a:p>
            <a:pPr lvl="1">
              <a:spcBef>
                <a:spcPts val="0"/>
              </a:spcBef>
              <a:defRPr/>
            </a:pPr>
            <a:r>
              <a:rPr lang="el-GR" sz="2400" b="1" u="sng" dirty="0">
                <a:solidFill>
                  <a:schemeClr val="accent1"/>
                </a:solidFill>
              </a:rPr>
              <a:t>Δέμα </a:t>
            </a:r>
            <a:r>
              <a:rPr lang="el-GR" sz="2400" b="1" u="sng" dirty="0" err="1">
                <a:solidFill>
                  <a:schemeClr val="accent1"/>
                </a:solidFill>
              </a:rPr>
              <a:t>αρ</a:t>
            </a:r>
            <a:r>
              <a:rPr lang="el-GR" sz="2400" b="1" u="sng" dirty="0">
                <a:solidFill>
                  <a:schemeClr val="accent1"/>
                </a:solidFill>
              </a:rPr>
              <a:t>. 8</a:t>
            </a:r>
            <a:r>
              <a:rPr lang="el-GR" sz="2400" dirty="0">
                <a:solidFill>
                  <a:schemeClr val="tx1">
                    <a:lumMod val="65000"/>
                    <a:lumOff val="35000"/>
                  </a:schemeClr>
                </a:solidFill>
              </a:rPr>
              <a:t>: Άκυρα ψηφοδέλτια</a:t>
            </a:r>
          </a:p>
          <a:p>
            <a:pPr lvl="1">
              <a:spcBef>
                <a:spcPts val="0"/>
              </a:spcBef>
              <a:defRPr/>
            </a:pPr>
            <a:r>
              <a:rPr lang="el-GR" sz="2400" b="1" u="sng" dirty="0">
                <a:solidFill>
                  <a:schemeClr val="accent1"/>
                </a:solidFill>
              </a:rPr>
              <a:t>Δέμα </a:t>
            </a:r>
            <a:r>
              <a:rPr lang="el-GR" sz="2400" b="1" u="sng" dirty="0" err="1">
                <a:solidFill>
                  <a:schemeClr val="accent1"/>
                </a:solidFill>
              </a:rPr>
              <a:t>αρ</a:t>
            </a:r>
            <a:r>
              <a:rPr lang="el-GR" sz="2400" b="1" u="sng" dirty="0">
                <a:solidFill>
                  <a:schemeClr val="accent1"/>
                </a:solidFill>
              </a:rPr>
              <a:t>. 9</a:t>
            </a:r>
            <a:r>
              <a:rPr lang="el-GR" sz="2400" dirty="0">
                <a:solidFill>
                  <a:schemeClr val="tx1">
                    <a:lumMod val="65000"/>
                    <a:lumOff val="35000"/>
                  </a:schemeClr>
                </a:solidFill>
              </a:rPr>
              <a:t>: Λευκά ψηφοδέλτια</a:t>
            </a:r>
          </a:p>
          <a:p>
            <a:pPr lvl="1">
              <a:spcBef>
                <a:spcPts val="0"/>
              </a:spcBef>
              <a:defRPr/>
            </a:pPr>
            <a:endParaRPr lang="el-GR" sz="2300" dirty="0">
              <a:solidFill>
                <a:schemeClr val="tx1">
                  <a:lumMod val="65000"/>
                  <a:lumOff val="35000"/>
                </a:schemeClr>
              </a:solidFill>
            </a:endParaRPr>
          </a:p>
          <a:p>
            <a:pPr marL="457200" lvl="1" indent="0">
              <a:spcBef>
                <a:spcPts val="0"/>
              </a:spcBef>
              <a:buNone/>
              <a:defRPr/>
            </a:pPr>
            <a:r>
              <a:rPr lang="el-GR" sz="2800" dirty="0">
                <a:solidFill>
                  <a:schemeClr val="tx1">
                    <a:lumMod val="65000"/>
                    <a:lumOff val="35000"/>
                  </a:schemeClr>
                </a:solidFill>
              </a:rPr>
              <a:t>Τα δέματα ετοιμάζονται και σφραγίζονται στην παρουσία των αντιπροσώπων των υποψηφίων που τυχόν είναι παρόντες</a:t>
            </a:r>
            <a:endParaRPr lang="en-US" sz="3200" dirty="0">
              <a:solidFill>
                <a:sysClr val="windowText" lastClr="000000"/>
              </a:solidFill>
            </a:endParaRPr>
          </a:p>
          <a:p>
            <a:pPr marL="457200" lvl="1" indent="0">
              <a:spcBef>
                <a:spcPts val="0"/>
              </a:spcBef>
              <a:buNone/>
              <a:defRPr/>
            </a:pPr>
            <a:endParaRPr lang="el-GR" sz="2300" dirty="0">
              <a:solidFill>
                <a:schemeClr val="tx1">
                  <a:lumMod val="65000"/>
                  <a:lumOff val="35000"/>
                </a:schemeClr>
              </a:solidFill>
            </a:endParaRPr>
          </a:p>
          <a:p>
            <a:pPr lvl="1">
              <a:spcBef>
                <a:spcPts val="0"/>
              </a:spcBef>
              <a:defRPr/>
            </a:pPr>
            <a:endParaRPr lang="el-GR" sz="2300" dirty="0">
              <a:solidFill>
                <a:schemeClr val="tx1">
                  <a:lumMod val="65000"/>
                  <a:lumOff val="35000"/>
                </a:schemeClr>
              </a:solidFill>
            </a:endParaRPr>
          </a:p>
          <a:p>
            <a:pPr lvl="1" algn="just">
              <a:spcBef>
                <a:spcPts val="0"/>
              </a:spcBef>
              <a:defRPr/>
            </a:pPr>
            <a:endParaRPr lang="en-US" sz="2300" u="sng" dirty="0">
              <a:solidFill>
                <a:schemeClr val="tx1">
                  <a:lumMod val="65000"/>
                  <a:lumOff val="35000"/>
                </a:schemeClr>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3607" y="237619"/>
            <a:ext cx="842963" cy="8318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3">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7" name="Slide Number Placeholder 6"/>
          <p:cNvSpPr>
            <a:spLocks noGrp="1"/>
          </p:cNvSpPr>
          <p:nvPr>
            <p:ph type="sldNum" sz="quarter" idx="12"/>
          </p:nvPr>
        </p:nvSpPr>
        <p:spPr/>
        <p:txBody>
          <a:bodyPr/>
          <a:lstStyle/>
          <a:p>
            <a:pPr>
              <a:defRPr/>
            </a:pPr>
            <a:fld id="{167FFD2E-6AD8-4014-8A90-D61218B33E05}" type="slidenum">
              <a:rPr lang="en-US" smtClean="0"/>
              <a:pPr>
                <a:defRPr/>
              </a:pPr>
              <a:t>97</a:t>
            </a:fld>
            <a:endParaRPr lang="en-US"/>
          </a:p>
        </p:txBody>
      </p:sp>
    </p:spTree>
    <p:extLst>
      <p:ext uri="{BB962C8B-B14F-4D97-AF65-F5344CB8AC3E}">
        <p14:creationId xmlns:p14="http://schemas.microsoft.com/office/powerpoint/2010/main" val="389187930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665736" y="2171089"/>
            <a:ext cx="10182225" cy="3849702"/>
          </a:xfrm>
        </p:spPr>
        <p:txBody>
          <a:bodyPr rtlCol="0">
            <a:normAutofit/>
          </a:bodyPr>
          <a:lstStyle/>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Τακτοποίηση της αίθουσας. </a:t>
            </a: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Αποσυναρμολόγηση των </a:t>
            </a:r>
            <a:r>
              <a:rPr lang="en-GB" sz="3200" dirty="0" err="1">
                <a:solidFill>
                  <a:schemeClr val="tx1">
                    <a:lumMod val="65000"/>
                    <a:lumOff val="35000"/>
                  </a:schemeClr>
                </a:solidFill>
                <a:latin typeface="+mj-lt"/>
              </a:rPr>
              <a:t>Plexi</a:t>
            </a:r>
            <a:r>
              <a:rPr lang="en-US" sz="3200" dirty="0">
                <a:solidFill>
                  <a:schemeClr val="tx1">
                    <a:lumMod val="65000"/>
                    <a:lumOff val="35000"/>
                  </a:schemeClr>
                </a:solidFill>
                <a:latin typeface="+mj-lt"/>
              </a:rPr>
              <a:t>g</a:t>
            </a:r>
            <a:r>
              <a:rPr lang="en-GB" sz="3200" dirty="0">
                <a:solidFill>
                  <a:schemeClr val="tx1">
                    <a:lumMod val="65000"/>
                    <a:lumOff val="35000"/>
                  </a:schemeClr>
                </a:solidFill>
                <a:latin typeface="+mj-lt"/>
              </a:rPr>
              <a:t>lass</a:t>
            </a:r>
            <a:r>
              <a:rPr lang="en-US" sz="3200" dirty="0">
                <a:solidFill>
                  <a:schemeClr val="tx1">
                    <a:lumMod val="65000"/>
                    <a:lumOff val="35000"/>
                  </a:schemeClr>
                </a:solidFill>
                <a:latin typeface="+mj-lt"/>
              </a:rPr>
              <a:t> </a:t>
            </a:r>
            <a:r>
              <a:rPr lang="el-GR" sz="3200" dirty="0">
                <a:solidFill>
                  <a:schemeClr val="tx1">
                    <a:lumMod val="65000"/>
                    <a:lumOff val="35000"/>
                  </a:schemeClr>
                </a:solidFill>
                <a:latin typeface="+mj-lt"/>
              </a:rPr>
              <a:t>και τοποθέτηση </a:t>
            </a:r>
            <a:r>
              <a:rPr lang="el-GR" sz="3200" b="1" dirty="0">
                <a:solidFill>
                  <a:schemeClr val="tx1">
                    <a:lumMod val="65000"/>
                    <a:lumOff val="35000"/>
                  </a:schemeClr>
                </a:solidFill>
                <a:latin typeface="+mj-lt"/>
              </a:rPr>
              <a:t>μόνο των βάσεων </a:t>
            </a:r>
            <a:r>
              <a:rPr lang="el-GR" sz="3200" dirty="0">
                <a:solidFill>
                  <a:schemeClr val="tx1">
                    <a:lumMod val="65000"/>
                    <a:lumOff val="35000"/>
                  </a:schemeClr>
                </a:solidFill>
                <a:latin typeface="+mj-lt"/>
              </a:rPr>
              <a:t>στα πλαστικά σακούλια για παράδοση στον Έφορο μαζί με την κάλπη</a:t>
            </a:r>
          </a:p>
          <a:p>
            <a:pPr marL="274320" indent="-274320" fontAlgn="auto">
              <a:spcAft>
                <a:spcPts val="0"/>
              </a:spcAft>
              <a:buFont typeface="Arial" pitchFamily="34" charset="0"/>
              <a:buChar char="•"/>
              <a:defRPr/>
            </a:pPr>
            <a:r>
              <a:rPr lang="el-GR" sz="3200" dirty="0">
                <a:solidFill>
                  <a:schemeClr val="tx1">
                    <a:lumMod val="65000"/>
                    <a:lumOff val="35000"/>
                  </a:schemeClr>
                </a:solidFill>
                <a:latin typeface="+mj-lt"/>
              </a:rPr>
              <a:t>Απολύμανση όλων των επιφανειών, πόμολα κλπ. </a:t>
            </a:r>
          </a:p>
          <a:p>
            <a:pPr marL="274320" indent="-274320" fontAlgn="auto">
              <a:spcAft>
                <a:spcPts val="0"/>
              </a:spcAft>
              <a:buClr>
                <a:schemeClr val="accent3"/>
              </a:buClr>
              <a:buFont typeface="Arial" pitchFamily="34" charset="0"/>
              <a:buChar char="•"/>
              <a:defRPr/>
            </a:pPr>
            <a:endParaRPr lang="el-GR" sz="4000" dirty="0">
              <a:solidFill>
                <a:schemeClr val="tx1">
                  <a:lumMod val="65000"/>
                  <a:lumOff val="35000"/>
                </a:schemeClr>
              </a:solidFill>
              <a:latin typeface="+mj-lt"/>
            </a:endParaRPr>
          </a:p>
          <a:p>
            <a:pPr marL="274320" indent="-274320" fontAlgn="auto">
              <a:spcAft>
                <a:spcPts val="0"/>
              </a:spcAft>
              <a:buClr>
                <a:schemeClr val="accent3"/>
              </a:buClr>
              <a:buFont typeface="Arial" pitchFamily="34" charset="0"/>
              <a:buChar char="•"/>
              <a:defRPr/>
            </a:pPr>
            <a:endParaRPr lang="el-GR" sz="4000" dirty="0">
              <a:solidFill>
                <a:schemeClr val="tx1">
                  <a:lumMod val="65000"/>
                  <a:lumOff val="35000"/>
                </a:schemeClr>
              </a:solidFill>
              <a:latin typeface="+mj-lt"/>
            </a:endParaRPr>
          </a:p>
        </p:txBody>
      </p:sp>
      <p:pic>
        <p:nvPicPr>
          <p:cNvPr id="11" name="Picture 6" descr="C:\Users\User\AppData\Local\Microsoft\Windows\Temporary Internet Files\Content.IE5\4GRD5SX4\checklist[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09940" y="2198665"/>
            <a:ext cx="1325417" cy="1135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Microsoft\Windows\Temporary Internet Files\Content.IE5\7WLTZ5AO\dothehousework[1].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04959" y="3519142"/>
            <a:ext cx="1286856" cy="119062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4">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98</a:t>
            </a:fld>
            <a:endParaRPr lang="en-US"/>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23607" y="237619"/>
            <a:ext cx="842963" cy="831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Content Placeholder 8"/>
          <p:cNvSpPr>
            <a:spLocks noGrp="1"/>
          </p:cNvSpPr>
          <p:nvPr>
            <p:ph idx="1"/>
          </p:nvPr>
        </p:nvSpPr>
        <p:spPr>
          <a:xfrm>
            <a:off x="918361" y="1959922"/>
            <a:ext cx="10182225" cy="4355155"/>
          </a:xfrm>
        </p:spPr>
        <p:txBody>
          <a:bodyPr rtlCol="0">
            <a:normAutofit fontScale="70000" lnSpcReduction="20000"/>
          </a:bodyPr>
          <a:lstStyle/>
          <a:p>
            <a:pPr>
              <a:defRPr/>
            </a:pPr>
            <a:r>
              <a:rPr lang="el-GR" sz="4000" dirty="0">
                <a:solidFill>
                  <a:schemeClr val="tx1">
                    <a:lumMod val="65000"/>
                    <a:lumOff val="35000"/>
                  </a:schemeClr>
                </a:solidFill>
              </a:rPr>
              <a:t>Αναχώρηση </a:t>
            </a:r>
            <a:r>
              <a:rPr lang="el-GR" sz="4000" dirty="0" err="1">
                <a:solidFill>
                  <a:schemeClr val="tx1">
                    <a:lumMod val="65000"/>
                    <a:lumOff val="35000"/>
                  </a:schemeClr>
                </a:solidFill>
              </a:rPr>
              <a:t>Προεδρεύοντα</a:t>
            </a:r>
            <a:r>
              <a:rPr lang="el-GR" sz="4000" dirty="0">
                <a:solidFill>
                  <a:schemeClr val="tx1">
                    <a:lumMod val="65000"/>
                    <a:lumOff val="35000"/>
                  </a:schemeClr>
                </a:solidFill>
              </a:rPr>
              <a:t> </a:t>
            </a:r>
            <a:r>
              <a:rPr lang="el-GR" sz="4000" dirty="0" smtClean="0">
                <a:solidFill>
                  <a:schemeClr val="tx1">
                    <a:lumMod val="65000"/>
                    <a:lumOff val="35000"/>
                  </a:schemeClr>
                </a:solidFill>
              </a:rPr>
              <a:t>συνοδεία </a:t>
            </a:r>
            <a:r>
              <a:rPr lang="el-GR" sz="4000" dirty="0">
                <a:solidFill>
                  <a:schemeClr val="tx1">
                    <a:lumMod val="65000"/>
                    <a:lumOff val="35000"/>
                  </a:schemeClr>
                </a:solidFill>
              </a:rPr>
              <a:t>Αστυνομίας για παράδοση της Κάλπης στον Έφορο στο Συνεδριακό Κέντρο </a:t>
            </a:r>
            <a:r>
              <a:rPr lang="el-GR" sz="4000" dirty="0" err="1">
                <a:solidFill>
                  <a:schemeClr val="tx1">
                    <a:lumMod val="65000"/>
                    <a:lumOff val="35000"/>
                  </a:schemeClr>
                </a:solidFill>
              </a:rPr>
              <a:t>Φιλοξένια</a:t>
            </a:r>
            <a:r>
              <a:rPr lang="el-GR" sz="4000" dirty="0">
                <a:solidFill>
                  <a:schemeClr val="tx1">
                    <a:lumMod val="65000"/>
                    <a:lumOff val="35000"/>
                  </a:schemeClr>
                </a:solidFill>
              </a:rPr>
              <a:t> </a:t>
            </a:r>
          </a:p>
          <a:p>
            <a:pPr marL="0" indent="0" fontAlgn="auto">
              <a:spcAft>
                <a:spcPts val="0"/>
              </a:spcAft>
              <a:buClr>
                <a:schemeClr val="accent3"/>
              </a:buClr>
              <a:buNone/>
              <a:defRPr/>
            </a:pPr>
            <a:endParaRPr lang="el-GR" sz="2600" b="1" dirty="0">
              <a:solidFill>
                <a:schemeClr val="accent1"/>
              </a:solidFill>
            </a:endParaRPr>
          </a:p>
          <a:p>
            <a:pPr marL="0" indent="0" fontAlgn="auto">
              <a:spcAft>
                <a:spcPts val="0"/>
              </a:spcAft>
              <a:buClr>
                <a:schemeClr val="accent3"/>
              </a:buClr>
              <a:buNone/>
              <a:defRPr/>
            </a:pPr>
            <a:r>
              <a:rPr lang="el-GR" sz="4000" b="1" dirty="0">
                <a:solidFill>
                  <a:schemeClr val="accent1"/>
                </a:solidFill>
              </a:rPr>
              <a:t>ΠΡΟΣΟΧΗ: </a:t>
            </a:r>
            <a:r>
              <a:rPr lang="el-GR" sz="4000" dirty="0">
                <a:solidFill>
                  <a:schemeClr val="tx1">
                    <a:lumMod val="65000"/>
                    <a:lumOff val="35000"/>
                  </a:schemeClr>
                </a:solidFill>
              </a:rPr>
              <a:t>Επιβάλλεται η ενημέρωση του αρμόδιου Βοηθού Εφόρου </a:t>
            </a:r>
            <a:r>
              <a:rPr lang="el-GR" sz="4000" b="1" u="sng" dirty="0">
                <a:solidFill>
                  <a:schemeClr val="tx1">
                    <a:lumMod val="65000"/>
                    <a:lumOff val="35000"/>
                  </a:schemeClr>
                </a:solidFill>
              </a:rPr>
              <a:t>πριν</a:t>
            </a:r>
            <a:r>
              <a:rPr lang="el-GR" sz="4000" dirty="0">
                <a:solidFill>
                  <a:schemeClr val="tx1">
                    <a:lumMod val="65000"/>
                    <a:lumOff val="35000"/>
                  </a:schemeClr>
                </a:solidFill>
              </a:rPr>
              <a:t> την αναχώρηση</a:t>
            </a:r>
          </a:p>
          <a:p>
            <a:pPr marL="0" indent="0" fontAlgn="auto">
              <a:spcAft>
                <a:spcPts val="0"/>
              </a:spcAft>
              <a:buClr>
                <a:schemeClr val="accent3"/>
              </a:buClr>
              <a:buNone/>
              <a:defRPr/>
            </a:pPr>
            <a:endParaRPr lang="el-GR" sz="2600" dirty="0">
              <a:solidFill>
                <a:schemeClr val="tx1">
                  <a:lumMod val="65000"/>
                  <a:lumOff val="35000"/>
                </a:schemeClr>
              </a:solidFill>
            </a:endParaRPr>
          </a:p>
          <a:p>
            <a:pPr marL="0" indent="0" fontAlgn="auto">
              <a:spcAft>
                <a:spcPts val="0"/>
              </a:spcAft>
              <a:buClr>
                <a:schemeClr val="accent3"/>
              </a:buClr>
              <a:buNone/>
              <a:defRPr/>
            </a:pPr>
            <a:r>
              <a:rPr lang="el-GR" sz="3500" dirty="0">
                <a:solidFill>
                  <a:schemeClr val="tx1">
                    <a:lumMod val="65000"/>
                    <a:lumOff val="35000"/>
                  </a:schemeClr>
                </a:solidFill>
              </a:rPr>
              <a:t>Οδηγίες για τη διαδρομή για την παράδοση της κάλπης και όλων των σχετικών εντύπων, υπάρχουν εντός της κάλπης</a:t>
            </a:r>
            <a:endParaRPr lang="el-GR" sz="4000" dirty="0">
              <a:solidFill>
                <a:schemeClr val="tx1">
                  <a:lumMod val="65000"/>
                  <a:lumOff val="35000"/>
                </a:schemeClr>
              </a:solidFill>
            </a:endParaRPr>
          </a:p>
          <a:p>
            <a:pPr marL="274320" indent="-274320" fontAlgn="auto">
              <a:spcAft>
                <a:spcPts val="0"/>
              </a:spcAft>
              <a:buClr>
                <a:schemeClr val="accent3"/>
              </a:buClr>
              <a:buFont typeface="Arial" pitchFamily="34" charset="0"/>
              <a:buChar char="•"/>
              <a:defRPr/>
            </a:pPr>
            <a:endParaRPr lang="el-GR" sz="4000" dirty="0">
              <a:solidFill>
                <a:schemeClr val="tx1">
                  <a:lumMod val="65000"/>
                  <a:lumOff val="35000"/>
                </a:schemeClr>
              </a:solidFill>
              <a:latin typeface="+mj-lt"/>
            </a:endParaRPr>
          </a:p>
          <a:p>
            <a:pPr marL="274320" indent="-274320" fontAlgn="auto">
              <a:spcAft>
                <a:spcPts val="0"/>
              </a:spcAft>
              <a:buClr>
                <a:schemeClr val="accent3"/>
              </a:buClr>
              <a:buFont typeface="Arial" pitchFamily="34" charset="0"/>
              <a:buChar char="•"/>
              <a:defRPr/>
            </a:pPr>
            <a:endParaRPr lang="el-GR" sz="4000" dirty="0">
              <a:solidFill>
                <a:schemeClr val="tx1">
                  <a:lumMod val="65000"/>
                  <a:lumOff val="35000"/>
                </a:schemeClr>
              </a:solidFill>
              <a:latin typeface="+mj-lt"/>
            </a:endParaRPr>
          </a:p>
        </p:txBody>
      </p:sp>
      <p:pic>
        <p:nvPicPr>
          <p:cNvPr id="14" name="Picture 13"/>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479451" y="6315077"/>
            <a:ext cx="269072" cy="268130"/>
          </a:xfrm>
          <a:prstGeom prst="rect">
            <a:avLst/>
          </a:prstGeom>
          <a:ln>
            <a:noFill/>
          </a:ln>
          <a:effectLst>
            <a:outerShdw blurRad="292100" dist="139700" dir="2700000" algn="tl" rotWithShape="0">
              <a:srgbClr val="333333">
                <a:alpha val="65000"/>
              </a:srgbClr>
            </a:outerShdw>
          </a:effectLst>
        </p:spPr>
      </p:pic>
      <p:pic>
        <p:nvPicPr>
          <p:cNvPr id="2050" name="Picture 2" descr="C:\Users\User\AppData\Local\Microsoft\Windows\Temporary Internet Files\Content.IE5\Z980HTUI\Chief_Wiggum[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5760" y="4329207"/>
            <a:ext cx="1198001" cy="1810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User\AppData\Local\Microsoft\Windows\Temporary Internet Files\Content.IE5\4GRD5SX4\checklist[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32982" y="341405"/>
            <a:ext cx="1524000" cy="13060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Microsoft\Windows\Temporary Internet Files\Content.IE5\7WLTZ5AO\dothehousework[1].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75689" y="1725765"/>
            <a:ext cx="1190625" cy="119062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930785" y="350197"/>
            <a:ext cx="10058400" cy="1609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i="0" kern="1200" cap="all" baseline="0">
                <a:blipFill>
                  <a:blip r:embed="rId6">
                    <a:extLst>
                      <a:ext uri="{28A0092B-C50C-407E-A947-70E740481C1C}">
                        <a14:useLocalDpi xmlns:a14="http://schemas.microsoft.com/office/drawing/2010/main" val="0"/>
                      </a:ext>
                    </a:extLst>
                  </a:blip>
                  <a:tile tx="6350" ty="-127000" sx="65000" sy="64000" flip="none" algn="tl"/>
                </a:blipFill>
                <a:effectLst/>
                <a:latin typeface="+mj-lt"/>
                <a:ea typeface="+mj-ea"/>
                <a:cs typeface="+mj-cs"/>
              </a:defRPr>
            </a:lvl1pPr>
          </a:lstStyle>
          <a:p>
            <a:pPr algn="ctr" fontAlgn="auto">
              <a:spcAft>
                <a:spcPts val="0"/>
              </a:spcAft>
              <a:defRPr/>
            </a:pPr>
            <a:r>
              <a:rPr lang="el-GR" sz="4400" b="1" dirty="0" err="1">
                <a:solidFill>
                  <a:schemeClr val="tx1">
                    <a:lumMod val="65000"/>
                    <a:lumOff val="35000"/>
                  </a:schemeClr>
                </a:solidFill>
              </a:rPr>
              <a:t>Συμπληρωση</a:t>
            </a:r>
            <a:r>
              <a:rPr lang="el-GR" sz="4400" b="1" dirty="0">
                <a:solidFill>
                  <a:schemeClr val="tx1">
                    <a:lumMod val="65000"/>
                    <a:lumOff val="35000"/>
                  </a:schemeClr>
                </a:solidFill>
              </a:rPr>
              <a:t> </a:t>
            </a:r>
            <a:r>
              <a:rPr lang="el-GR" sz="4400" b="1" dirty="0" err="1">
                <a:solidFill>
                  <a:schemeClr val="tx1">
                    <a:lumMod val="65000"/>
                    <a:lumOff val="35000"/>
                  </a:schemeClr>
                </a:solidFill>
              </a:rPr>
              <a:t>διαδικασιασ</a:t>
            </a:r>
            <a:r>
              <a:rPr lang="el-GR" sz="4400" b="1" dirty="0">
                <a:solidFill>
                  <a:schemeClr val="tx1">
                    <a:lumMod val="65000"/>
                    <a:lumOff val="35000"/>
                  </a:schemeClr>
                </a:solidFill>
              </a:rPr>
              <a:t> &amp; </a:t>
            </a:r>
            <a:br>
              <a:rPr lang="el-GR" sz="4400" b="1" dirty="0">
                <a:solidFill>
                  <a:schemeClr val="tx1">
                    <a:lumMod val="65000"/>
                    <a:lumOff val="35000"/>
                  </a:schemeClr>
                </a:solidFill>
              </a:rPr>
            </a:br>
            <a:r>
              <a:rPr lang="el-GR" sz="4400" b="1" dirty="0" err="1">
                <a:solidFill>
                  <a:schemeClr val="tx1">
                    <a:lumMod val="65000"/>
                    <a:lumOff val="35000"/>
                  </a:schemeClr>
                </a:solidFill>
              </a:rPr>
              <a:t>αναχωρηση</a:t>
            </a:r>
            <a:endParaRPr lang="el-GR" sz="44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a:defRPr/>
            </a:pPr>
            <a:fld id="{167FFD2E-6AD8-4014-8A90-D61218B33E05}" type="slidenum">
              <a:rPr lang="en-US" smtClean="0"/>
              <a:pPr>
                <a:defRPr/>
              </a:pPr>
              <a:t>99</a:t>
            </a:fld>
            <a:endParaRPr lang="en-US"/>
          </a:p>
        </p:txBody>
      </p:sp>
      <p:pic>
        <p:nvPicPr>
          <p:cNvPr id="10" name="Picture 9" descr="1098537888Yg9ih4.tif"/>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46903" y="3163843"/>
            <a:ext cx="1428728" cy="1319193"/>
          </a:xfrm>
          <a:prstGeom prst="rect">
            <a:avLst/>
          </a:prstGeom>
        </p:spPr>
      </p:pic>
      <p:pic>
        <p:nvPicPr>
          <p:cNvPr id="13" name="Picture 12" descr="C:\Documents and Settings\user\Local Settings\Temporary Internet Files\Content.IE5\7NR3QBD6\MCj04347500000[1].png"/>
          <p:cNvPicPr>
            <a:picLocks noChangeAspect="1" noChangeArrowheads="1"/>
          </p:cNvPicPr>
          <p:nvPr/>
        </p:nvPicPr>
        <p:blipFill>
          <a:blip r:embed="rId8"/>
          <a:srcRect/>
          <a:stretch>
            <a:fillRect/>
          </a:stretch>
        </p:blipFill>
        <p:spPr bwMode="auto">
          <a:xfrm>
            <a:off x="24609" y="3834709"/>
            <a:ext cx="779178" cy="779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6486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3"/>
                                        </p:tgtEl>
                                      </p:cBhvr>
                                    </p:animEffect>
                                    <p:animScale>
                                      <p:cBhvr>
                                        <p:cTn id="10"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16313</TotalTime>
  <Words>3583</Words>
  <Application>Microsoft Office PowerPoint</Application>
  <PresentationFormat>Widescreen</PresentationFormat>
  <Paragraphs>732</Paragraphs>
  <Slides>115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115</vt:i4>
      </vt:variant>
    </vt:vector>
  </HeadingPairs>
  <TitlesOfParts>
    <vt:vector size="126" baseType="lpstr">
      <vt:lpstr>Arial</vt:lpstr>
      <vt:lpstr>Calibri</vt:lpstr>
      <vt:lpstr>Corbel</vt:lpstr>
      <vt:lpstr>Franklin Gothic Book</vt:lpstr>
      <vt:lpstr>Gill Sans MT</vt:lpstr>
      <vt:lpstr>Rockwell</vt:lpstr>
      <vt:lpstr>Rockwell Condensed</vt:lpstr>
      <vt:lpstr>Times New Roman</vt:lpstr>
      <vt:lpstr>Wingdings</vt:lpstr>
      <vt:lpstr>Wingdings 2</vt:lpstr>
      <vt:lpstr>Gallery</vt:lpstr>
      <vt:lpstr>ΣΕΜΙΝΑΡΙΟ ΕΚΠΑΙΔΕΥΣΗΣ  ΠΡΟΕΔΡΕΥΟΝΤΩΝ / ΒΟΗΘΩΝ ΕΚΛΟΓΙΚΩΝ ΚΕΝΤΡΩΝ</vt:lpstr>
      <vt:lpstr>ΓΕΝΙΚΑ</vt:lpstr>
      <vt:lpstr>ΓΕΝΙΚΑ</vt:lpstr>
      <vt:lpstr>ΠΡΟΕΤΟΙΜΑΣΙΑ</vt:lpstr>
      <vt:lpstr>ΠΡΟΕΤΟΙΜΑΣΙΑ</vt:lpstr>
      <vt:lpstr>ΒΙΒΛΙΑΡΙΟ ΟΔΗΓΙΩΝ</vt:lpstr>
      <vt:lpstr>ΠΑΡΑΛΑΒΗ ΚΑΛΠΩΝ</vt:lpstr>
      <vt:lpstr>ΠΑΡΑΛΑΒΗ ΚΑΛΠΩΝ</vt:lpstr>
      <vt:lpstr>ΠΑΡΑΛΑΒΗ ΚΑΛΠΩΝ (Συνεχεια)</vt:lpstr>
      <vt:lpstr>ΠΑΡΑΛΑΒΗ ΚΑΛΠΩΝ (Συνεχεια)</vt:lpstr>
      <vt:lpstr>ΚΑΘΗΚΟΝΤΑ ΠΡΟΕΔΡΕΥΟΝΤΟΣ</vt:lpstr>
      <vt:lpstr>ΚΑΘΗΚΟΝΤΑ ΠΡΟΕΔΡΕΥΟΝΤΟΣ</vt:lpstr>
      <vt:lpstr>ΚΑΘΗΚΟΝΤΑ ΠΡΟΕΔΡΕΥΟΝΤΟΣ  (Συνεχεια)</vt:lpstr>
      <vt:lpstr>PowerPoint Presentation</vt:lpstr>
      <vt:lpstr>PowerPoint Presentation</vt:lpstr>
      <vt:lpstr>PowerPoint Presentation</vt:lpstr>
      <vt:lpstr>PowerPoint Presentation</vt:lpstr>
      <vt:lpstr>PowerPoint Presentation</vt:lpstr>
      <vt:lpstr>Ημερα εκλογων (Συνεχεια)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ΨΗΦΟΦΟΡΙΑ στελεχωση εκλογικου κεντρου </vt:lpstr>
      <vt:lpstr>PowerPoint Presentation</vt:lpstr>
      <vt:lpstr>PowerPoint Presentation</vt:lpstr>
      <vt:lpstr>PowerPoint Presentation</vt:lpstr>
      <vt:lpstr>PowerPoint Presentation</vt:lpstr>
      <vt:lpstr>PowerPoint Presentation</vt:lpstr>
      <vt:lpstr>ΨΗΦΟΦΟΡΙΑ ΔΙΑΔΙΚΑΣΙΑ (συνεχεια)</vt:lpstr>
      <vt:lpstr>PowerPoint Presentation</vt:lpstr>
      <vt:lpstr>PowerPoint Presentation</vt:lpstr>
      <vt:lpstr>PowerPoint Presentation</vt:lpstr>
      <vt:lpstr>PowerPoint Presentation</vt:lpstr>
      <vt:lpstr>PowerPoint Presentation</vt:lpstr>
      <vt:lpstr>ΨΗΦΟΦΟΡΙΑ ΔΙΑΔΙΚΑΣΙΑ</vt:lpstr>
      <vt:lpstr>ΨΗΦΟΦΟΡΙΑ ΔΙΑΔΙΚΑΣΙΑ</vt:lpstr>
      <vt:lpstr>ΨΗΦΟΦΟΡΙΑ Τροπος ψηφοφοριας τυφλων &amp; προσωπων με φυσικη αναπηρια</vt:lpstr>
      <vt:lpstr>ΨΗΦΟΦΟΡΙΑ Τροπος ψηφοφοριας τυφλων &amp; προσωπων με φυσικη αναπηρια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ΚΑΤΑΜΕΤΡΗΣΗ / ΔΙΑΛΟΓΗ</vt:lpstr>
      <vt:lpstr>ΚΑΤΑΜΕΤΡΗΣΗ / ΔΙΑΛΟΓΗ</vt:lpstr>
      <vt:lpstr>ΚΑΤΑΜΕΤΡΗΣΗ / ΔΙΑΛΟΓΗ (ΣΥΝΕΧΕΙΑ)</vt:lpstr>
      <vt:lpstr>ΚΑΤΑΜΕΤΡΗΣΗ / ΔΙΑΛΟΓΗ (ΣΥΝΕΧΕΙΑ)</vt:lpstr>
      <vt:lpstr>ΚΑΤΑΜΕΤΡΗΣΗ / ΔΙΑΛΟΓΗ (ΣΥΝΕΧΕΙΑ)</vt:lpstr>
      <vt:lpstr>ΚΑΤΑΜΕΤΡΗΣΗ / ΔΙΑΛΟΓΗ (ΣΥΝΕΧΕΙΑ)</vt:lpstr>
      <vt:lpstr>ΚΑΤΑΜΕΤΡΗΣΗ / ΔΙΑΛΟΓΗ (ΣΥΝΕΧΕΙΑ)</vt:lpstr>
      <vt:lpstr>ΚΑΤΑΜΕΤΡΗΣΗ / ΔΙΑΛΟΓΗ (ΣΥΝΕΧΕΙΑ)</vt:lpstr>
      <vt:lpstr>ΚΑΤΑΜΕΤΡΗΣΗ / ΔΙΑΛΟΓΗ (ΣΥΝΕΧΕΙΑ)</vt:lpstr>
      <vt:lpstr>ΚΑΤΑΜΕΤΡΗΣΗ / ΔΙΑΛΟΓΗ (ΣΥΝΕΧΕΙΑ)</vt:lpstr>
      <vt:lpstr>PowerPoint Presentation</vt:lpstr>
      <vt:lpstr>PowerPoint Presentation</vt:lpstr>
      <vt:lpstr>PowerPoint Presentation</vt:lpstr>
      <vt:lpstr>PowerPoint Presentation</vt:lpstr>
      <vt:lpstr>ΚΑΤΑΜΕΤΡΗΣΗ / ΔΙΑΛΟΓΗ (ΣΥΝΕΧΕΙΑ)</vt:lpstr>
      <vt:lpstr>ΚΑΤΑΜΕΤΡΗΣΗ / ΔΙΑΛΟΓΗ (ΣΥΝΕΧΕΙΑ)</vt:lpstr>
      <vt:lpstr>ΚΑΤΑΜΕΤΡΗΣΗ / ΔΙΑΛΟΓΗ (ΣΥΝΕΧΕΙΑ)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ΚΑΤΑΜΕΤΡΗΣΗ / ΔΙΑΛΟΓΗ απαγορευσεις</vt:lpstr>
      <vt:lpstr>ΚΑΤΑΜΕΤΡΗΣΗ / ΔΙΑΛΟΓΗ απαγορευσεις</vt:lpstr>
      <vt:lpstr>Συμπληρωση διαδικασιασ &amp;  αναχωρηση</vt:lpstr>
      <vt:lpstr>Συμπληρωση διαδικασιασ &amp;  αναχωρηση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Συμπληρωση διαδικασιασ &amp;  αναχωρηση</vt:lpstr>
      <vt:lpstr>ΠΑΡΑΔΟΣΗ ΚΑΛΠΗΣ</vt:lpstr>
      <vt:lpstr>ΠΑΡΑΔΟΣΗ ΚΑΛΠΗΣ</vt:lpstr>
      <vt:lpstr>ΠΑΡΑΔΟΣΗ ΚΑΛΠΗΣ (συνεχεια)</vt:lpstr>
      <vt:lpstr>PowerPoint Presentation</vt:lpstr>
      <vt:lpstr>ΠΑΡΑΔΟΣΗ ΚΑΛΠΗσ (συνεχεια) </vt:lpstr>
      <vt:lpstr>PowerPoint Presentation</vt:lpstr>
      <vt:lpstr>ΠΑΡΑΔΟΣΗ ΚΑΛΠΗσ</vt:lpstr>
      <vt:lpstr>PowerPoint Presentation</vt:lpstr>
      <vt:lpstr>PowerPoint Presentation</vt:lpstr>
      <vt:lpstr>PowerPoint Presentation</vt:lpstr>
      <vt:lpstr>Συνηθη λαθη που εμποδιζουν το κλεισιμο ολοκληρησ της εκλογικησ περιφερειασ το βραδυ</vt:lpstr>
      <vt:lpstr>Συνηθη λαθη που εμποδιζουν το κλεισιμο ολοκληρησ της εκλογικησ περιφερειασ το βραδυ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Ευροεκλογεσ 2014</dc:title>
  <dc:creator>Vassiliou  Menelaos</dc:creator>
  <cp:lastModifiedBy>Theodora Stefanidou</cp:lastModifiedBy>
  <cp:revision>814</cp:revision>
  <cp:lastPrinted>2021-05-24T07:44:21Z</cp:lastPrinted>
  <dcterms:created xsi:type="dcterms:W3CDTF">2014-05-08T09:10:16Z</dcterms:created>
  <dcterms:modified xsi:type="dcterms:W3CDTF">2021-05-27T05:13:09Z</dcterms:modified>
</cp:coreProperties>
</file>